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648" r:id="rId2"/>
    <p:sldId id="1087" r:id="rId3"/>
    <p:sldId id="1515" r:id="rId4"/>
    <p:sldId id="3835" r:id="rId5"/>
    <p:sldId id="1550" r:id="rId6"/>
    <p:sldId id="3845" r:id="rId7"/>
    <p:sldId id="1552" r:id="rId8"/>
    <p:sldId id="3838" r:id="rId9"/>
    <p:sldId id="3841" r:id="rId10"/>
    <p:sldId id="3840" r:id="rId11"/>
    <p:sldId id="3839" r:id="rId12"/>
    <p:sldId id="3842" r:id="rId13"/>
    <p:sldId id="3843" r:id="rId14"/>
    <p:sldId id="3844" r:id="rId15"/>
    <p:sldId id="3836" r:id="rId16"/>
    <p:sldId id="1516" r:id="rId17"/>
    <p:sldId id="383" r:id="rId18"/>
    <p:sldId id="1105" r:id="rId19"/>
    <p:sldId id="1532" r:id="rId20"/>
    <p:sldId id="3852" r:id="rId21"/>
    <p:sldId id="3853" r:id="rId22"/>
    <p:sldId id="3854" r:id="rId23"/>
    <p:sldId id="1531" r:id="rId24"/>
    <p:sldId id="3851" r:id="rId25"/>
    <p:sldId id="1100" r:id="rId26"/>
    <p:sldId id="3850" r:id="rId27"/>
    <p:sldId id="3855" r:id="rId28"/>
    <p:sldId id="3856" r:id="rId29"/>
    <p:sldId id="3846" r:id="rId30"/>
    <p:sldId id="3857" r:id="rId31"/>
    <p:sldId id="3859" r:id="rId32"/>
    <p:sldId id="3858" r:id="rId33"/>
    <p:sldId id="3837" r:id="rId34"/>
    <p:sldId id="1092"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A79"/>
    <a:srgbClr val="090909"/>
    <a:srgbClr val="FF3E3F"/>
    <a:srgbClr val="FFFFFF"/>
    <a:srgbClr val="BA9F6C"/>
    <a:srgbClr val="FF9599"/>
    <a:srgbClr val="FF756F"/>
    <a:srgbClr val="62E1F1"/>
    <a:srgbClr val="84F1A8"/>
    <a:srgbClr val="F2D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7C677-2AFE-4BFA-8974-15A8D326C47A}" v="198" dt="2022-05-31T14:23:29.272"/>
    <p1510:client id="{87341784-4158-44CB-BE15-245F8D090251}" v="356" dt="2022-05-31T14:12:09.006"/>
    <p1510:client id="{BAECE2C2-91B1-4E7D-9045-DE53CCD067A8}" v="84" dt="2022-05-31T14:29:45.9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4"/>
    <p:restoredTop sz="90720"/>
  </p:normalViewPr>
  <p:slideViewPr>
    <p:cSldViewPr snapToGrid="0" snapToObjects="1">
      <p:cViewPr varScale="1">
        <p:scale>
          <a:sx n="56" d="100"/>
          <a:sy n="56" d="100"/>
        </p:scale>
        <p:origin x="184" y="10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in Hamard" userId="m1AzDYrht05R+bkAC8LsHqfhw3T4fyCQG83WkZTjUnM=" providerId="None" clId="Web-{30F7C677-2AFE-4BFA-8974-15A8D326C47A}"/>
    <pc:docChg chg="addSld delSld modSld sldOrd">
      <pc:chgData name="Romain Hamard" userId="m1AzDYrht05R+bkAC8LsHqfhw3T4fyCQG83WkZTjUnM=" providerId="None" clId="Web-{30F7C677-2AFE-4BFA-8974-15A8D326C47A}" dt="2022-05-31T14:23:28.272" v="142" actId="20577"/>
      <pc:docMkLst>
        <pc:docMk/>
      </pc:docMkLst>
      <pc:sldChg chg="del">
        <pc:chgData name="Romain Hamard" userId="m1AzDYrht05R+bkAC8LsHqfhw3T4fyCQG83WkZTjUnM=" providerId="None" clId="Web-{30F7C677-2AFE-4BFA-8974-15A8D326C47A}" dt="2022-05-31T14:20:24.403" v="97"/>
        <pc:sldMkLst>
          <pc:docMk/>
          <pc:sldMk cId="2943638213" sldId="373"/>
        </pc:sldMkLst>
      </pc:sldChg>
      <pc:sldChg chg="ord">
        <pc:chgData name="Romain Hamard" userId="m1AzDYrht05R+bkAC8LsHqfhw3T4fyCQG83WkZTjUnM=" providerId="None" clId="Web-{30F7C677-2AFE-4BFA-8974-15A8D326C47A}" dt="2022-05-31T14:20:40.248" v="98"/>
        <pc:sldMkLst>
          <pc:docMk/>
          <pc:sldMk cId="2652814821" sldId="1105"/>
        </pc:sldMkLst>
      </pc:sldChg>
      <pc:sldChg chg="del">
        <pc:chgData name="Romain Hamard" userId="m1AzDYrht05R+bkAC8LsHqfhw3T4fyCQG83WkZTjUnM=" providerId="None" clId="Web-{30F7C677-2AFE-4BFA-8974-15A8D326C47A}" dt="2022-05-31T14:20:10.355" v="94"/>
        <pc:sldMkLst>
          <pc:docMk/>
          <pc:sldMk cId="1259572451" sldId="3847"/>
        </pc:sldMkLst>
      </pc:sldChg>
      <pc:sldChg chg="del">
        <pc:chgData name="Romain Hamard" userId="m1AzDYrht05R+bkAC8LsHqfhw3T4fyCQG83WkZTjUnM=" providerId="None" clId="Web-{30F7C677-2AFE-4BFA-8974-15A8D326C47A}" dt="2022-05-31T14:20:12.402" v="95"/>
        <pc:sldMkLst>
          <pc:docMk/>
          <pc:sldMk cId="4261457147" sldId="3848"/>
        </pc:sldMkLst>
      </pc:sldChg>
      <pc:sldChg chg="del">
        <pc:chgData name="Romain Hamard" userId="m1AzDYrht05R+bkAC8LsHqfhw3T4fyCQG83WkZTjUnM=" providerId="None" clId="Web-{30F7C677-2AFE-4BFA-8974-15A8D326C47A}" dt="2022-05-31T14:20:15.012" v="96"/>
        <pc:sldMkLst>
          <pc:docMk/>
          <pc:sldMk cId="3850432824" sldId="3849"/>
        </pc:sldMkLst>
      </pc:sldChg>
      <pc:sldChg chg="addSp modSp">
        <pc:chgData name="Romain Hamard" userId="m1AzDYrht05R+bkAC8LsHqfhw3T4fyCQG83WkZTjUnM=" providerId="None" clId="Web-{30F7C677-2AFE-4BFA-8974-15A8D326C47A}" dt="2022-05-31T14:13:32.022" v="11" actId="1076"/>
        <pc:sldMkLst>
          <pc:docMk/>
          <pc:sldMk cId="1444867519" sldId="3850"/>
        </pc:sldMkLst>
        <pc:spChg chg="add mod">
          <ac:chgData name="Romain Hamard" userId="m1AzDYrht05R+bkAC8LsHqfhw3T4fyCQG83WkZTjUnM=" providerId="None" clId="Web-{30F7C677-2AFE-4BFA-8974-15A8D326C47A}" dt="2022-05-31T14:13:27.693" v="10" actId="1076"/>
          <ac:spMkLst>
            <pc:docMk/>
            <pc:sldMk cId="1444867519" sldId="3850"/>
            <ac:spMk id="2" creationId="{4CD28D5A-CEB6-3597-EAA6-4E11B4270539}"/>
          </ac:spMkLst>
        </pc:spChg>
        <pc:spChg chg="mod">
          <ac:chgData name="Romain Hamard" userId="m1AzDYrht05R+bkAC8LsHqfhw3T4fyCQG83WkZTjUnM=" providerId="None" clId="Web-{30F7C677-2AFE-4BFA-8974-15A8D326C47A}" dt="2022-05-31T14:13:32.022" v="11" actId="1076"/>
          <ac:spMkLst>
            <pc:docMk/>
            <pc:sldMk cId="1444867519" sldId="3850"/>
            <ac:spMk id="4" creationId="{F768FDD0-31DB-BD83-89B2-5F8FABC7841A}"/>
          </ac:spMkLst>
        </pc:spChg>
      </pc:sldChg>
      <pc:sldChg chg="addSp modSp new">
        <pc:chgData name="Romain Hamard" userId="m1AzDYrht05R+bkAC8LsHqfhw3T4fyCQG83WkZTjUnM=" providerId="None" clId="Web-{30F7C677-2AFE-4BFA-8974-15A8D326C47A}" dt="2022-05-31T14:15:08.683" v="42" actId="1076"/>
        <pc:sldMkLst>
          <pc:docMk/>
          <pc:sldMk cId="1153658743" sldId="3855"/>
        </pc:sldMkLst>
        <pc:spChg chg="add mod">
          <ac:chgData name="Romain Hamard" userId="m1AzDYrht05R+bkAC8LsHqfhw3T4fyCQG83WkZTjUnM=" providerId="None" clId="Web-{30F7C677-2AFE-4BFA-8974-15A8D326C47A}" dt="2022-05-31T14:15:04.105" v="41" actId="1076"/>
          <ac:spMkLst>
            <pc:docMk/>
            <pc:sldMk cId="1153658743" sldId="3855"/>
            <ac:spMk id="2" creationId="{117EE42E-F29C-8232-A28B-312D82CF909F}"/>
          </ac:spMkLst>
        </pc:spChg>
        <pc:spChg chg="add mod">
          <ac:chgData name="Romain Hamard" userId="m1AzDYrht05R+bkAC8LsHqfhw3T4fyCQG83WkZTjUnM=" providerId="None" clId="Web-{30F7C677-2AFE-4BFA-8974-15A8D326C47A}" dt="2022-05-31T14:15:08.683" v="42" actId="1076"/>
          <ac:spMkLst>
            <pc:docMk/>
            <pc:sldMk cId="1153658743" sldId="3855"/>
            <ac:spMk id="3" creationId="{35133B36-660B-9BD1-BEA7-A946BA7AA6F2}"/>
          </ac:spMkLst>
        </pc:spChg>
      </pc:sldChg>
      <pc:sldChg chg="addSp modSp new">
        <pc:chgData name="Romain Hamard" userId="m1AzDYrht05R+bkAC8LsHqfhw3T4fyCQG83WkZTjUnM=" providerId="None" clId="Web-{30F7C677-2AFE-4BFA-8974-15A8D326C47A}" dt="2022-05-31T14:16:49.360" v="79" actId="20577"/>
        <pc:sldMkLst>
          <pc:docMk/>
          <pc:sldMk cId="2745688203" sldId="3856"/>
        </pc:sldMkLst>
        <pc:spChg chg="add mod">
          <ac:chgData name="Romain Hamard" userId="m1AzDYrht05R+bkAC8LsHqfhw3T4fyCQG83WkZTjUnM=" providerId="None" clId="Web-{30F7C677-2AFE-4BFA-8974-15A8D326C47A}" dt="2022-05-31T14:16:34.469" v="73" actId="1076"/>
          <ac:spMkLst>
            <pc:docMk/>
            <pc:sldMk cId="2745688203" sldId="3856"/>
            <ac:spMk id="2" creationId="{A20AEA02-0349-D68B-BAA4-7197E314CC04}"/>
          </ac:spMkLst>
        </pc:spChg>
        <pc:spChg chg="add mod">
          <ac:chgData name="Romain Hamard" userId="m1AzDYrht05R+bkAC8LsHqfhw3T4fyCQG83WkZTjUnM=" providerId="None" clId="Web-{30F7C677-2AFE-4BFA-8974-15A8D326C47A}" dt="2022-05-31T14:16:49.360" v="79" actId="20577"/>
          <ac:spMkLst>
            <pc:docMk/>
            <pc:sldMk cId="2745688203" sldId="3856"/>
            <ac:spMk id="3" creationId="{3635AC55-5B14-E686-B6C4-0ADADC009D9E}"/>
          </ac:spMkLst>
        </pc:spChg>
      </pc:sldChg>
      <pc:sldChg chg="addSp modSp new">
        <pc:chgData name="Romain Hamard" userId="m1AzDYrht05R+bkAC8LsHqfhw3T4fyCQG83WkZTjUnM=" providerId="None" clId="Web-{30F7C677-2AFE-4BFA-8974-15A8D326C47A}" dt="2022-05-31T14:21:15.062" v="104" actId="1076"/>
        <pc:sldMkLst>
          <pc:docMk/>
          <pc:sldMk cId="473762557" sldId="3857"/>
        </pc:sldMkLst>
        <pc:spChg chg="add mod">
          <ac:chgData name="Romain Hamard" userId="m1AzDYrht05R+bkAC8LsHqfhw3T4fyCQG83WkZTjUnM=" providerId="None" clId="Web-{30F7C677-2AFE-4BFA-8974-15A8D326C47A}" dt="2022-05-31T14:20:58.077" v="99" actId="1076"/>
          <ac:spMkLst>
            <pc:docMk/>
            <pc:sldMk cId="473762557" sldId="3857"/>
            <ac:spMk id="2" creationId="{6B600A56-F2CA-7690-804B-F5ABC469D2F8}"/>
          </ac:spMkLst>
        </pc:spChg>
        <pc:spChg chg="add mod">
          <ac:chgData name="Romain Hamard" userId="m1AzDYrht05R+bkAC8LsHqfhw3T4fyCQG83WkZTjUnM=" providerId="None" clId="Web-{30F7C677-2AFE-4BFA-8974-15A8D326C47A}" dt="2022-05-31T14:21:15.062" v="104" actId="1076"/>
          <ac:spMkLst>
            <pc:docMk/>
            <pc:sldMk cId="473762557" sldId="3857"/>
            <ac:spMk id="3" creationId="{640ADAF6-425E-144D-6C6F-01C1D82AC9E7}"/>
          </ac:spMkLst>
        </pc:spChg>
      </pc:sldChg>
      <pc:sldChg chg="addSp modSp new ord">
        <pc:chgData name="Romain Hamard" userId="m1AzDYrht05R+bkAC8LsHqfhw3T4fyCQG83WkZTjUnM=" providerId="None" clId="Web-{30F7C677-2AFE-4BFA-8974-15A8D326C47A}" dt="2022-05-31T14:23:28.272" v="142" actId="20577"/>
        <pc:sldMkLst>
          <pc:docMk/>
          <pc:sldMk cId="2251388412" sldId="3858"/>
        </pc:sldMkLst>
        <pc:spChg chg="add mod">
          <ac:chgData name="Romain Hamard" userId="m1AzDYrht05R+bkAC8LsHqfhw3T4fyCQG83WkZTjUnM=" providerId="None" clId="Web-{30F7C677-2AFE-4BFA-8974-15A8D326C47A}" dt="2022-05-31T14:23:14.756" v="137" actId="1076"/>
          <ac:spMkLst>
            <pc:docMk/>
            <pc:sldMk cId="2251388412" sldId="3858"/>
            <ac:spMk id="2" creationId="{9796723C-CC97-2D19-C2C1-0F1B40DBEAE7}"/>
          </ac:spMkLst>
        </pc:spChg>
        <pc:spChg chg="add mod">
          <ac:chgData name="Romain Hamard" userId="m1AzDYrht05R+bkAC8LsHqfhw3T4fyCQG83WkZTjUnM=" providerId="None" clId="Web-{30F7C677-2AFE-4BFA-8974-15A8D326C47A}" dt="2022-05-31T14:23:28.272" v="142" actId="20577"/>
          <ac:spMkLst>
            <pc:docMk/>
            <pc:sldMk cId="2251388412" sldId="3858"/>
            <ac:spMk id="3" creationId="{C44AE70A-70AD-EC75-5130-85C1A0453607}"/>
          </ac:spMkLst>
        </pc:spChg>
      </pc:sldChg>
      <pc:sldChg chg="addSp modSp new">
        <pc:chgData name="Romain Hamard" userId="m1AzDYrht05R+bkAC8LsHqfhw3T4fyCQG83WkZTjUnM=" providerId="None" clId="Web-{30F7C677-2AFE-4BFA-8974-15A8D326C47A}" dt="2022-05-31T14:22:24.816" v="122" actId="1076"/>
        <pc:sldMkLst>
          <pc:docMk/>
          <pc:sldMk cId="2397530184" sldId="3859"/>
        </pc:sldMkLst>
        <pc:spChg chg="add mod">
          <ac:chgData name="Romain Hamard" userId="m1AzDYrht05R+bkAC8LsHqfhw3T4fyCQG83WkZTjUnM=" providerId="None" clId="Web-{30F7C677-2AFE-4BFA-8974-15A8D326C47A}" dt="2022-05-31T14:21:42.923" v="111" actId="20577"/>
          <ac:spMkLst>
            <pc:docMk/>
            <pc:sldMk cId="2397530184" sldId="3859"/>
            <ac:spMk id="2" creationId="{25D12309-DF9F-8B81-D993-4A6FF3BD45C7}"/>
          </ac:spMkLst>
        </pc:spChg>
        <pc:spChg chg="add mod">
          <ac:chgData name="Romain Hamard" userId="m1AzDYrht05R+bkAC8LsHqfhw3T4fyCQG83WkZTjUnM=" providerId="None" clId="Web-{30F7C677-2AFE-4BFA-8974-15A8D326C47A}" dt="2022-05-31T14:22:24.816" v="122" actId="1076"/>
          <ac:spMkLst>
            <pc:docMk/>
            <pc:sldMk cId="2397530184" sldId="3859"/>
            <ac:spMk id="3" creationId="{41B52BE0-FD3F-8624-B444-0B424A3C3AF7}"/>
          </ac:spMkLst>
        </pc:spChg>
      </pc:sldChg>
    </pc:docChg>
  </pc:docChgLst>
  <pc:docChgLst>
    <pc:chgData name="Romain Hamard" userId="m1AzDYrht05R+bkAC8LsHqfhw3T4fyCQG83WkZTjUnM=" providerId="None" clId="Web-{87341784-4158-44CB-BE15-245F8D090251}"/>
    <pc:docChg chg="addSld modSld sldOrd">
      <pc:chgData name="Romain Hamard" userId="m1AzDYrht05R+bkAC8LsHqfhw3T4fyCQG83WkZTjUnM=" providerId="None" clId="Web-{87341784-4158-44CB-BE15-245F8D090251}" dt="2022-05-31T14:12:09.006" v="233" actId="1076"/>
      <pc:docMkLst>
        <pc:docMk/>
      </pc:docMkLst>
      <pc:sldChg chg="addSp delSp modSp">
        <pc:chgData name="Romain Hamard" userId="m1AzDYrht05R+bkAC8LsHqfhw3T4fyCQG83WkZTjUnM=" providerId="None" clId="Web-{87341784-4158-44CB-BE15-245F8D090251}" dt="2022-05-31T14:02:00.230" v="12" actId="20577"/>
        <pc:sldMkLst>
          <pc:docMk/>
          <pc:sldMk cId="1683252326" sldId="1532"/>
        </pc:sldMkLst>
        <pc:spChg chg="mod">
          <ac:chgData name="Romain Hamard" userId="m1AzDYrht05R+bkAC8LsHqfhw3T4fyCQG83WkZTjUnM=" providerId="None" clId="Web-{87341784-4158-44CB-BE15-245F8D090251}" dt="2022-05-31T14:01:43.244" v="9" actId="20577"/>
          <ac:spMkLst>
            <pc:docMk/>
            <pc:sldMk cId="1683252326" sldId="1532"/>
            <ac:spMk id="6" creationId="{CCFF9D24-B532-664E-9DBC-6DF5BC54FF31}"/>
          </ac:spMkLst>
        </pc:spChg>
        <pc:spChg chg="add del">
          <ac:chgData name="Romain Hamard" userId="m1AzDYrht05R+bkAC8LsHqfhw3T4fyCQG83WkZTjUnM=" providerId="None" clId="Web-{87341784-4158-44CB-BE15-245F8D090251}" dt="2022-05-31T14:01:40.463" v="8"/>
          <ac:spMkLst>
            <pc:docMk/>
            <pc:sldMk cId="1683252326" sldId="1532"/>
            <ac:spMk id="7" creationId="{F294786E-F4EB-0248-8972-8F24954CC15C}"/>
          </ac:spMkLst>
        </pc:spChg>
        <pc:spChg chg="mod">
          <ac:chgData name="Romain Hamard" userId="m1AzDYrht05R+bkAC8LsHqfhw3T4fyCQG83WkZTjUnM=" providerId="None" clId="Web-{87341784-4158-44CB-BE15-245F8D090251}" dt="2022-05-31T14:02:00.230" v="12" actId="20577"/>
          <ac:spMkLst>
            <pc:docMk/>
            <pc:sldMk cId="1683252326" sldId="1532"/>
            <ac:spMk id="8" creationId="{C83F1F67-EC36-AB45-811C-BC944A6EAB5F}"/>
          </ac:spMkLst>
        </pc:spChg>
        <pc:picChg chg="add del">
          <ac:chgData name="Romain Hamard" userId="m1AzDYrht05R+bkAC8LsHqfhw3T4fyCQG83WkZTjUnM=" providerId="None" clId="Web-{87341784-4158-44CB-BE15-245F8D090251}" dt="2022-05-31T14:01:36.744" v="7"/>
          <ac:picMkLst>
            <pc:docMk/>
            <pc:sldMk cId="1683252326" sldId="1532"/>
            <ac:picMk id="10" creationId="{A3367303-9D00-4646-A05F-6AD08B3A495C}"/>
          </ac:picMkLst>
        </pc:picChg>
        <pc:picChg chg="add del">
          <ac:chgData name="Romain Hamard" userId="m1AzDYrht05R+bkAC8LsHqfhw3T4fyCQG83WkZTjUnM=" providerId="None" clId="Web-{87341784-4158-44CB-BE15-245F8D090251}" dt="2022-05-31T14:01:52.479" v="10"/>
          <ac:picMkLst>
            <pc:docMk/>
            <pc:sldMk cId="1683252326" sldId="1532"/>
            <ac:picMk id="11" creationId="{541B2B62-9A5B-D847-84CA-9B9634C0B771}"/>
          </ac:picMkLst>
        </pc:picChg>
      </pc:sldChg>
      <pc:sldChg chg="addSp delSp modSp new ord">
        <pc:chgData name="Romain Hamard" userId="m1AzDYrht05R+bkAC8LsHqfhw3T4fyCQG83WkZTjUnM=" providerId="None" clId="Web-{87341784-4158-44CB-BE15-245F8D090251}" dt="2022-05-31T14:12:09.006" v="233" actId="1076"/>
        <pc:sldMkLst>
          <pc:docMk/>
          <pc:sldMk cId="1444867519" sldId="3850"/>
        </pc:sldMkLst>
        <pc:spChg chg="add del mod">
          <ac:chgData name="Romain Hamard" userId="m1AzDYrht05R+bkAC8LsHqfhw3T4fyCQG83WkZTjUnM=" providerId="None" clId="Web-{87341784-4158-44CB-BE15-245F8D090251}" dt="2022-05-31T14:10:52.313" v="222"/>
          <ac:spMkLst>
            <pc:docMk/>
            <pc:sldMk cId="1444867519" sldId="3850"/>
            <ac:spMk id="2" creationId="{2DC9C5AD-ED47-1818-4552-E1D788FD9ABF}"/>
          </ac:spMkLst>
        </pc:spChg>
        <pc:spChg chg="add del mod">
          <ac:chgData name="Romain Hamard" userId="m1AzDYrht05R+bkAC8LsHqfhw3T4fyCQG83WkZTjUnM=" providerId="None" clId="Web-{87341784-4158-44CB-BE15-245F8D090251}" dt="2022-05-31T14:10:54.860" v="223"/>
          <ac:spMkLst>
            <pc:docMk/>
            <pc:sldMk cId="1444867519" sldId="3850"/>
            <ac:spMk id="3" creationId="{D3C2BEF4-F5F8-99D2-48FA-EFC198AD0B4B}"/>
          </ac:spMkLst>
        </pc:spChg>
        <pc:spChg chg="add mod">
          <ac:chgData name="Romain Hamard" userId="m1AzDYrht05R+bkAC8LsHqfhw3T4fyCQG83WkZTjUnM=" providerId="None" clId="Web-{87341784-4158-44CB-BE15-245F8D090251}" dt="2022-05-31T14:12:09.006" v="233" actId="1076"/>
          <ac:spMkLst>
            <pc:docMk/>
            <pc:sldMk cId="1444867519" sldId="3850"/>
            <ac:spMk id="4" creationId="{F768FDD0-31DB-BD83-89B2-5F8FABC7841A}"/>
          </ac:spMkLst>
        </pc:spChg>
      </pc:sldChg>
      <pc:sldChg chg="addSp modSp new">
        <pc:chgData name="Romain Hamard" userId="m1AzDYrht05R+bkAC8LsHqfhw3T4fyCQG83WkZTjUnM=" providerId="None" clId="Web-{87341784-4158-44CB-BE15-245F8D090251}" dt="2022-05-31T14:08:41.929" v="196" actId="1076"/>
        <pc:sldMkLst>
          <pc:docMk/>
          <pc:sldMk cId="2315376273" sldId="3851"/>
        </pc:sldMkLst>
        <pc:spChg chg="add mod">
          <ac:chgData name="Romain Hamard" userId="m1AzDYrht05R+bkAC8LsHqfhw3T4fyCQG83WkZTjUnM=" providerId="None" clId="Web-{87341784-4158-44CB-BE15-245F8D090251}" dt="2022-05-31T14:08:41.929" v="196" actId="1076"/>
          <ac:spMkLst>
            <pc:docMk/>
            <pc:sldMk cId="2315376273" sldId="3851"/>
            <ac:spMk id="2" creationId="{85FA01FF-1E98-A0CF-ACB9-AE7EB7ACA6A9}"/>
          </ac:spMkLst>
        </pc:spChg>
      </pc:sldChg>
      <pc:sldChg chg="addSp modSp new">
        <pc:chgData name="Romain Hamard" userId="m1AzDYrht05R+bkAC8LsHqfhw3T4fyCQG83WkZTjUnM=" providerId="None" clId="Web-{87341784-4158-44CB-BE15-245F8D090251}" dt="2022-05-31T14:03:54.456" v="85" actId="1076"/>
        <pc:sldMkLst>
          <pc:docMk/>
          <pc:sldMk cId="2041622452" sldId="3852"/>
        </pc:sldMkLst>
        <pc:spChg chg="add mod">
          <ac:chgData name="Romain Hamard" userId="m1AzDYrht05R+bkAC8LsHqfhw3T4fyCQG83WkZTjUnM=" providerId="None" clId="Web-{87341784-4158-44CB-BE15-245F8D090251}" dt="2022-05-31T14:03:54.456" v="85" actId="1076"/>
          <ac:spMkLst>
            <pc:docMk/>
            <pc:sldMk cId="2041622452" sldId="3852"/>
            <ac:spMk id="2" creationId="{471C43D7-A390-6623-D3C8-962704748BA8}"/>
          </ac:spMkLst>
        </pc:spChg>
        <pc:spChg chg="add mod">
          <ac:chgData name="Romain Hamard" userId="m1AzDYrht05R+bkAC8LsHqfhw3T4fyCQG83WkZTjUnM=" providerId="None" clId="Web-{87341784-4158-44CB-BE15-245F8D090251}" dt="2022-05-31T14:03:48.690" v="84" actId="14100"/>
          <ac:spMkLst>
            <pc:docMk/>
            <pc:sldMk cId="2041622452" sldId="3852"/>
            <ac:spMk id="3" creationId="{E0AD7116-6E94-F2B7-A743-2B23E7B5B002}"/>
          </ac:spMkLst>
        </pc:spChg>
      </pc:sldChg>
      <pc:sldChg chg="addSp delSp modSp new">
        <pc:chgData name="Romain Hamard" userId="m1AzDYrht05R+bkAC8LsHqfhw3T4fyCQG83WkZTjUnM=" providerId="None" clId="Web-{87341784-4158-44CB-BE15-245F8D090251}" dt="2022-05-31T14:05:56.059" v="117" actId="1076"/>
        <pc:sldMkLst>
          <pc:docMk/>
          <pc:sldMk cId="2853697118" sldId="3853"/>
        </pc:sldMkLst>
        <pc:spChg chg="add mod">
          <ac:chgData name="Romain Hamard" userId="m1AzDYrht05R+bkAC8LsHqfhw3T4fyCQG83WkZTjUnM=" providerId="None" clId="Web-{87341784-4158-44CB-BE15-245F8D090251}" dt="2022-05-31T14:04:52.492" v="100" actId="1076"/>
          <ac:spMkLst>
            <pc:docMk/>
            <pc:sldMk cId="2853697118" sldId="3853"/>
            <ac:spMk id="2" creationId="{8D5519BA-38C6-98FC-6C82-CE2DF2440AF5}"/>
          </ac:spMkLst>
        </pc:spChg>
        <pc:spChg chg="add del">
          <ac:chgData name="Romain Hamard" userId="m1AzDYrht05R+bkAC8LsHqfhw3T4fyCQG83WkZTjUnM=" providerId="None" clId="Web-{87341784-4158-44CB-BE15-245F8D090251}" dt="2022-05-31T14:05:20.369" v="105"/>
          <ac:spMkLst>
            <pc:docMk/>
            <pc:sldMk cId="2853697118" sldId="3853"/>
            <ac:spMk id="3" creationId="{765E763C-D01F-0288-3D26-8170A9CFC38A}"/>
          </ac:spMkLst>
        </pc:spChg>
        <pc:spChg chg="add mod">
          <ac:chgData name="Romain Hamard" userId="m1AzDYrht05R+bkAC8LsHqfhw3T4fyCQG83WkZTjUnM=" providerId="None" clId="Web-{87341784-4158-44CB-BE15-245F8D090251}" dt="2022-05-31T14:05:56.059" v="117" actId="1076"/>
          <ac:spMkLst>
            <pc:docMk/>
            <pc:sldMk cId="2853697118" sldId="3853"/>
            <ac:spMk id="4" creationId="{274CE87E-D1A6-8CF2-49A0-6DFDCEE8CFCB}"/>
          </ac:spMkLst>
        </pc:spChg>
      </pc:sldChg>
      <pc:sldChg chg="addSp modSp new">
        <pc:chgData name="Romain Hamard" userId="m1AzDYrht05R+bkAC8LsHqfhw3T4fyCQG83WkZTjUnM=" providerId="None" clId="Web-{87341784-4158-44CB-BE15-245F8D090251}" dt="2022-05-31T14:07:38.909" v="183" actId="1076"/>
        <pc:sldMkLst>
          <pc:docMk/>
          <pc:sldMk cId="2349184616" sldId="3854"/>
        </pc:sldMkLst>
        <pc:spChg chg="add mod">
          <ac:chgData name="Romain Hamard" userId="m1AzDYrht05R+bkAC8LsHqfhw3T4fyCQG83WkZTjUnM=" providerId="None" clId="Web-{87341784-4158-44CB-BE15-245F8D090251}" dt="2022-05-31T14:07:28.346" v="182" actId="20577"/>
          <ac:spMkLst>
            <pc:docMk/>
            <pc:sldMk cId="2349184616" sldId="3854"/>
            <ac:spMk id="2" creationId="{0E3D492D-4E9C-FD4E-94F5-373E8B469DFC}"/>
          </ac:spMkLst>
        </pc:spChg>
        <pc:spChg chg="add mod">
          <ac:chgData name="Romain Hamard" userId="m1AzDYrht05R+bkAC8LsHqfhw3T4fyCQG83WkZTjUnM=" providerId="None" clId="Web-{87341784-4158-44CB-BE15-245F8D090251}" dt="2022-05-31T14:07:38.909" v="183" actId="1076"/>
          <ac:spMkLst>
            <pc:docMk/>
            <pc:sldMk cId="2349184616" sldId="3854"/>
            <ac:spMk id="3" creationId="{0C4B6EDB-DAF9-8DFF-1822-21EA46BDA94D}"/>
          </ac:spMkLst>
        </pc:spChg>
      </pc:sldChg>
    </pc:docChg>
  </pc:docChgLst>
  <pc:docChgLst>
    <pc:chgData name="Romain Hamard" userId="m1AzDYrht05R+bkAC8LsHqfhw3T4fyCQG83WkZTjUnM=" providerId="None" clId="Web-{BAECE2C2-91B1-4E7D-9045-DE53CCD067A8}"/>
    <pc:docChg chg="modSld">
      <pc:chgData name="Romain Hamard" userId="m1AzDYrht05R+bkAC8LsHqfhw3T4fyCQG83WkZTjUnM=" providerId="None" clId="Web-{BAECE2C2-91B1-4E7D-9045-DE53CCD067A8}" dt="2022-05-31T14:29:45.976" v="41" actId="20577"/>
      <pc:docMkLst>
        <pc:docMk/>
      </pc:docMkLst>
      <pc:sldChg chg="modSp">
        <pc:chgData name="Romain Hamard" userId="m1AzDYrht05R+bkAC8LsHqfhw3T4fyCQG83WkZTjUnM=" providerId="None" clId="Web-{BAECE2C2-91B1-4E7D-9045-DE53CCD067A8}" dt="2022-05-31T14:29:45.976" v="41" actId="20577"/>
        <pc:sldMkLst>
          <pc:docMk/>
          <pc:sldMk cId="4148962657" sldId="648"/>
        </pc:sldMkLst>
        <pc:spChg chg="mod">
          <ac:chgData name="Romain Hamard" userId="m1AzDYrht05R+bkAC8LsHqfhw3T4fyCQG83WkZTjUnM=" providerId="None" clId="Web-{BAECE2C2-91B1-4E7D-9045-DE53CCD067A8}" dt="2022-05-31T14:29:45.976" v="41" actId="20577"/>
          <ac:spMkLst>
            <pc:docMk/>
            <pc:sldMk cId="4148962657" sldId="648"/>
            <ac:spMk id="9" creationId="{EF909500-FAD0-F348-9F4F-DF1C4CACA4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9D5E7-1E0E-554D-84E1-EED359DA82E5}" type="datetimeFigureOut">
              <a:rPr lang="fr-FR" smtClean="0"/>
              <a:t>31/05/2022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1962A-D695-594A-9B6F-DA38EAB2B603}" type="slidenum">
              <a:rPr lang="fr-FR" smtClean="0"/>
              <a:t>‹N°›</a:t>
            </a:fld>
            <a:endParaRPr lang="fr-FR"/>
          </a:p>
        </p:txBody>
      </p:sp>
    </p:spTree>
    <p:extLst>
      <p:ext uri="{BB962C8B-B14F-4D97-AF65-F5344CB8AC3E}">
        <p14:creationId xmlns:p14="http://schemas.microsoft.com/office/powerpoint/2010/main" val="50576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32A8F5-C36C-4EB3-8F8B-31602BE9A089}" type="slidenum">
              <a:rPr lang="en-GB" smtClean="0"/>
              <a:t>1</a:t>
            </a:fld>
            <a:endParaRPr lang="en-GB"/>
          </a:p>
        </p:txBody>
      </p:sp>
    </p:spTree>
    <p:extLst>
      <p:ext uri="{BB962C8B-B14F-4D97-AF65-F5344CB8AC3E}">
        <p14:creationId xmlns:p14="http://schemas.microsoft.com/office/powerpoint/2010/main" val="177913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32A8F5-C36C-4EB3-8F8B-31602BE9A089}" type="slidenum">
              <a:rPr lang="en-GB" smtClean="0"/>
              <a:t>18</a:t>
            </a:fld>
            <a:endParaRPr lang="en-GB"/>
          </a:p>
        </p:txBody>
      </p:sp>
    </p:spTree>
    <p:extLst>
      <p:ext uri="{BB962C8B-B14F-4D97-AF65-F5344CB8AC3E}">
        <p14:creationId xmlns:p14="http://schemas.microsoft.com/office/powerpoint/2010/main" val="47202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Peut-on s’y lancer quelque soit son secteur ? </a:t>
            </a:r>
          </a:p>
        </p:txBody>
      </p:sp>
      <p:sp>
        <p:nvSpPr>
          <p:cNvPr id="4" name="Espace réservé du numéro de diapositive 3"/>
          <p:cNvSpPr>
            <a:spLocks noGrp="1"/>
          </p:cNvSpPr>
          <p:nvPr>
            <p:ph type="sldNum" sz="quarter" idx="5"/>
          </p:nvPr>
        </p:nvSpPr>
        <p:spPr/>
        <p:txBody>
          <a:bodyPr/>
          <a:lstStyle/>
          <a:p>
            <a:fld id="{E121962A-D695-594A-9B6F-DA38EAB2B603}" type="slidenum">
              <a:rPr lang="fr-FR" smtClean="0"/>
              <a:t>25</a:t>
            </a:fld>
            <a:endParaRPr lang="fr-FR"/>
          </a:p>
        </p:txBody>
      </p:sp>
    </p:spTree>
    <p:extLst>
      <p:ext uri="{BB962C8B-B14F-4D97-AF65-F5344CB8AC3E}">
        <p14:creationId xmlns:p14="http://schemas.microsoft.com/office/powerpoint/2010/main" val="208666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Peut-on s’y lancer quelque soit son secteur ? </a:t>
            </a:r>
          </a:p>
        </p:txBody>
      </p:sp>
      <p:sp>
        <p:nvSpPr>
          <p:cNvPr id="4" name="Espace réservé du numéro de diapositive 3"/>
          <p:cNvSpPr>
            <a:spLocks noGrp="1"/>
          </p:cNvSpPr>
          <p:nvPr>
            <p:ph type="sldNum" sz="quarter" idx="5"/>
          </p:nvPr>
        </p:nvSpPr>
        <p:spPr/>
        <p:txBody>
          <a:bodyPr/>
          <a:lstStyle/>
          <a:p>
            <a:fld id="{E121962A-D695-594A-9B6F-DA38EAB2B603}" type="slidenum">
              <a:rPr lang="fr-FR" smtClean="0"/>
              <a:t>29</a:t>
            </a:fld>
            <a:endParaRPr lang="fr-FR"/>
          </a:p>
        </p:txBody>
      </p:sp>
    </p:spTree>
    <p:extLst>
      <p:ext uri="{BB962C8B-B14F-4D97-AF65-F5344CB8AC3E}">
        <p14:creationId xmlns:p14="http://schemas.microsoft.com/office/powerpoint/2010/main" val="118579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F538AD-C71C-2F4B-A14E-E19DCEB697AD}" type="slidenum">
              <a:rPr lang="fr-FR" smtClean="0"/>
              <a:t>2</a:t>
            </a:fld>
            <a:endParaRPr lang="fr-FR"/>
          </a:p>
        </p:txBody>
      </p:sp>
    </p:spTree>
    <p:extLst>
      <p:ext uri="{BB962C8B-B14F-4D97-AF65-F5344CB8AC3E}">
        <p14:creationId xmlns:p14="http://schemas.microsoft.com/office/powerpoint/2010/main" val="419027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32A8F5-C36C-4EB3-8F8B-31602BE9A089}" type="slidenum">
              <a:rPr lang="en-GB" smtClean="0"/>
              <a:pPr/>
              <a:t>3</a:t>
            </a:fld>
            <a:endParaRPr lang="en-GB"/>
          </a:p>
        </p:txBody>
      </p:sp>
    </p:spTree>
    <p:extLst>
      <p:ext uri="{BB962C8B-B14F-4D97-AF65-F5344CB8AC3E}">
        <p14:creationId xmlns:p14="http://schemas.microsoft.com/office/powerpoint/2010/main" val="261408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mediafactory.audencia.com</a:t>
            </a:r>
            <a:r>
              <a:rPr lang="fr-FR" dirty="0"/>
              <a:t>/elon-musk-la-communication-originale-du-nouvel-homme-le-plus-riche-au-monde/</a:t>
            </a:r>
          </a:p>
        </p:txBody>
      </p:sp>
      <p:sp>
        <p:nvSpPr>
          <p:cNvPr id="4" name="Espace réservé du numéro de diapositive 3"/>
          <p:cNvSpPr>
            <a:spLocks noGrp="1"/>
          </p:cNvSpPr>
          <p:nvPr>
            <p:ph type="sldNum" sz="quarter" idx="5"/>
          </p:nvPr>
        </p:nvSpPr>
        <p:spPr/>
        <p:txBody>
          <a:bodyPr/>
          <a:lstStyle/>
          <a:p>
            <a:fld id="{E121962A-D695-594A-9B6F-DA38EAB2B603}" type="slidenum">
              <a:rPr lang="fr-FR" smtClean="0"/>
              <a:t>11</a:t>
            </a:fld>
            <a:endParaRPr lang="fr-FR"/>
          </a:p>
        </p:txBody>
      </p:sp>
    </p:spTree>
    <p:extLst>
      <p:ext uri="{BB962C8B-B14F-4D97-AF65-F5344CB8AC3E}">
        <p14:creationId xmlns:p14="http://schemas.microsoft.com/office/powerpoint/2010/main" val="132548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mediafactory.audencia.com</a:t>
            </a:r>
            <a:r>
              <a:rPr lang="fr-FR" dirty="0"/>
              <a:t>/elon-musk-la-communication-originale-du-nouvel-homme-le-plus-riche-au-monde/</a:t>
            </a:r>
          </a:p>
        </p:txBody>
      </p:sp>
      <p:sp>
        <p:nvSpPr>
          <p:cNvPr id="4" name="Espace réservé du numéro de diapositive 3"/>
          <p:cNvSpPr>
            <a:spLocks noGrp="1"/>
          </p:cNvSpPr>
          <p:nvPr>
            <p:ph type="sldNum" sz="quarter" idx="5"/>
          </p:nvPr>
        </p:nvSpPr>
        <p:spPr/>
        <p:txBody>
          <a:bodyPr/>
          <a:lstStyle/>
          <a:p>
            <a:fld id="{E121962A-D695-594A-9B6F-DA38EAB2B603}" type="slidenum">
              <a:rPr lang="fr-FR" smtClean="0"/>
              <a:t>12</a:t>
            </a:fld>
            <a:endParaRPr lang="fr-FR"/>
          </a:p>
        </p:txBody>
      </p:sp>
    </p:spTree>
    <p:extLst>
      <p:ext uri="{BB962C8B-B14F-4D97-AF65-F5344CB8AC3E}">
        <p14:creationId xmlns:p14="http://schemas.microsoft.com/office/powerpoint/2010/main" val="217563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121962A-D695-594A-9B6F-DA38EAB2B603}" type="slidenum">
              <a:rPr lang="fr-FR" smtClean="0"/>
              <a:t>13</a:t>
            </a:fld>
            <a:endParaRPr lang="fr-FR"/>
          </a:p>
        </p:txBody>
      </p:sp>
    </p:spTree>
    <p:extLst>
      <p:ext uri="{BB962C8B-B14F-4D97-AF65-F5344CB8AC3E}">
        <p14:creationId xmlns:p14="http://schemas.microsoft.com/office/powerpoint/2010/main" val="6617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121962A-D695-594A-9B6F-DA38EAB2B603}" type="slidenum">
              <a:rPr lang="fr-FR" smtClean="0"/>
              <a:t>14</a:t>
            </a:fld>
            <a:endParaRPr lang="fr-FR"/>
          </a:p>
        </p:txBody>
      </p:sp>
    </p:spTree>
    <p:extLst>
      <p:ext uri="{BB962C8B-B14F-4D97-AF65-F5344CB8AC3E}">
        <p14:creationId xmlns:p14="http://schemas.microsoft.com/office/powerpoint/2010/main" val="32348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32A8F5-C36C-4EB3-8F8B-31602BE9A089}" type="slidenum">
              <a:rPr lang="en-GB" smtClean="0"/>
              <a:pPr/>
              <a:t>16</a:t>
            </a:fld>
            <a:endParaRPr lang="en-GB"/>
          </a:p>
        </p:txBody>
      </p:sp>
    </p:spTree>
    <p:extLst>
      <p:ext uri="{BB962C8B-B14F-4D97-AF65-F5344CB8AC3E}">
        <p14:creationId xmlns:p14="http://schemas.microsoft.com/office/powerpoint/2010/main" val="16549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32A8F5-C36C-4EB3-8F8B-31602BE9A089}" type="slidenum">
              <a:rPr lang="en-GB" smtClean="0"/>
              <a:t>17</a:t>
            </a:fld>
            <a:endParaRPr lang="en-GB"/>
          </a:p>
        </p:txBody>
      </p:sp>
    </p:spTree>
    <p:extLst>
      <p:ext uri="{BB962C8B-B14F-4D97-AF65-F5344CB8AC3E}">
        <p14:creationId xmlns:p14="http://schemas.microsoft.com/office/powerpoint/2010/main" val="427088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3C4C40-7CD7-B344-86DD-FD8BF93F7AC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AE48395-B8DB-6C44-A2D6-9E648C32A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C9D19E1-EA53-C74E-AE38-8F5F0B42AC19}"/>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5" name="Espace réservé du pied de page 4">
            <a:extLst>
              <a:ext uri="{FF2B5EF4-FFF2-40B4-BE49-F238E27FC236}">
                <a16:creationId xmlns:a16="http://schemas.microsoft.com/office/drawing/2014/main" id="{11587603-F074-5246-B622-F701DA3A42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0AABE3-F7C3-6C46-AA1E-28C43B39A193}"/>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305461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95C07-B5A7-9F45-A67C-8123A768E3A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E15359-36AD-3946-9E78-274A2A441CD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F7AD3F-9F84-E440-8EA1-5C9576A7663C}"/>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5" name="Espace réservé du pied de page 4">
            <a:extLst>
              <a:ext uri="{FF2B5EF4-FFF2-40B4-BE49-F238E27FC236}">
                <a16:creationId xmlns:a16="http://schemas.microsoft.com/office/drawing/2014/main" id="{B6CF8C8A-27B3-BB46-8EBB-0742177D01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174F00-70E9-C549-AD84-459A6117EEEF}"/>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36989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A75A68-FBF2-574D-AF00-52AA32027E0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99157FF-9205-6748-9E90-FB29F9B878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7A54F8-F82D-E942-9739-D8021EFBD1D6}"/>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5" name="Espace réservé du pied de page 4">
            <a:extLst>
              <a:ext uri="{FF2B5EF4-FFF2-40B4-BE49-F238E27FC236}">
                <a16:creationId xmlns:a16="http://schemas.microsoft.com/office/drawing/2014/main" id="{C06F22A5-DB07-7F48-A7AA-76F38B5AE0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694F5D-DFF2-8944-8999-940D979E04F0}"/>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2987463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09600" y="8333735"/>
            <a:ext cx="2844800" cy="365125"/>
          </a:xfrm>
          <a:prstGeom prst="rect">
            <a:avLst/>
          </a:prstGeom>
        </p:spPr>
        <p:txBody>
          <a:bodyPr/>
          <a:lstStyle/>
          <a:p>
            <a:r>
              <a:rPr lang="en-US"/>
              <a:t>www.bestppt.com</a:t>
            </a:r>
          </a:p>
        </p:txBody>
      </p:sp>
      <p:sp>
        <p:nvSpPr>
          <p:cNvPr id="9" name="Rectangle 8"/>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Image 3">
            <a:extLst>
              <a:ext uri="{FF2B5EF4-FFF2-40B4-BE49-F238E27FC236}">
                <a16:creationId xmlns:a16="http://schemas.microsoft.com/office/drawing/2014/main" id="{647BBE2A-4D3F-E54A-A8CA-B6D0050CCD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50" y="5973639"/>
            <a:ext cx="734674" cy="950753"/>
          </a:xfrm>
          <a:prstGeom prst="rect">
            <a:avLst/>
          </a:prstGeom>
        </p:spPr>
      </p:pic>
    </p:spTree>
    <p:extLst>
      <p:ext uri="{BB962C8B-B14F-4D97-AF65-F5344CB8AC3E}">
        <p14:creationId xmlns:p14="http://schemas.microsoft.com/office/powerpoint/2010/main" val="1538326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1770460" y="2140649"/>
            <a:ext cx="5669329" cy="1353958"/>
          </a:xfrm>
        </p:spPr>
        <p:txBody>
          <a:bodyPr>
            <a:noAutofit/>
          </a:bodyPr>
          <a:lstStyle>
            <a:lvl1pPr>
              <a:lnSpc>
                <a:spcPct val="150000"/>
              </a:lnSpc>
              <a:defRPr lang="fr-FR" sz="1700" kern="1200" spc="30" baseline="0" smtClean="0">
                <a:solidFill>
                  <a:srgbClr val="FC0000"/>
                </a:solidFill>
                <a:latin typeface="Arial"/>
                <a:ea typeface="+mn-ea"/>
                <a:cs typeface="Arial"/>
              </a:defRPr>
            </a:lvl1pPr>
            <a:lvl2pPr marL="0" indent="0" algn="l">
              <a:lnSpc>
                <a:spcPct val="150000"/>
              </a:lnSpc>
              <a:defRPr lang="fr-FR" sz="1100" kern="1200" spc="30" baseline="0" smtClean="0">
                <a:solidFill>
                  <a:srgbClr val="878787"/>
                </a:solidFill>
                <a:latin typeface="Arial"/>
                <a:ea typeface="+mn-ea"/>
                <a:cs typeface="Arial"/>
              </a:defRPr>
            </a:lvl2pPr>
            <a:lvl3pPr>
              <a:defRPr lang="fr-FR" sz="1100" kern="1200" spc="3" smtClean="0">
                <a:solidFill>
                  <a:srgbClr val="878787"/>
                </a:solidFill>
                <a:latin typeface="Arial"/>
                <a:ea typeface="+mn-ea"/>
                <a:cs typeface="Arial"/>
              </a:defRPr>
            </a:lvl3pPr>
            <a:lvl4pPr>
              <a:defRPr lang="fr-FR" sz="1100" kern="1200" spc="3" smtClean="0">
                <a:solidFill>
                  <a:srgbClr val="878787"/>
                </a:solidFill>
                <a:latin typeface="Arial"/>
                <a:ea typeface="+mn-ea"/>
                <a:cs typeface="Arial"/>
              </a:defRPr>
            </a:lvl4pPr>
            <a:lvl5pPr>
              <a:defRPr lang="en-GB" sz="1100" kern="1200" spc="3">
                <a:solidFill>
                  <a:srgbClr val="878787"/>
                </a:solidFill>
                <a:latin typeface="Arial"/>
                <a:ea typeface="+mn-ea"/>
                <a:cs typeface="Arial"/>
              </a:defRPr>
            </a:lvl5pPr>
          </a:lstStyle>
          <a:p>
            <a:pPr lvl="0"/>
            <a:r>
              <a:rPr lang="fr-FR"/>
              <a:t>Sous-titre de la slide</a:t>
            </a:r>
          </a:p>
          <a:p>
            <a:pPr lvl="1"/>
            <a:r>
              <a:rPr lang="fr-FR"/>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1770460" y="3521416"/>
            <a:ext cx="5669329" cy="919994"/>
          </a:xfrm>
        </p:spPr>
        <p:txBody>
          <a:bodyPr>
            <a:noAutofit/>
          </a:bodyPr>
          <a:lstStyle>
            <a:lvl1pPr marL="7701" algn="l" defTabSz="554492" rtl="0" eaLnBrk="1" latinLnBrk="0" hangingPunct="1">
              <a:lnSpc>
                <a:spcPct val="150000"/>
              </a:lnSpc>
              <a:defRPr lang="fr-FR" sz="1000" b="1" kern="1200" spc="30" baseline="0" smtClean="0">
                <a:solidFill>
                  <a:srgbClr val="FC0000"/>
                </a:solidFill>
                <a:latin typeface="Arial"/>
                <a:ea typeface="+mn-ea"/>
                <a:cs typeface="Arial"/>
              </a:defRPr>
            </a:lvl1pPr>
            <a:lvl2pPr marL="0" indent="0">
              <a:lnSpc>
                <a:spcPct val="150000"/>
              </a:lnSpc>
              <a:defRPr lang="fr-FR" sz="900" kern="1200" spc="30" baseline="0" smtClean="0">
                <a:solidFill>
                  <a:srgbClr val="878787"/>
                </a:solidFill>
                <a:latin typeface="Arial"/>
                <a:ea typeface="+mn-ea"/>
                <a:cs typeface="Arial"/>
              </a:defRPr>
            </a:lvl2pPr>
            <a:lvl3pPr>
              <a:defRPr lang="fr-FR" sz="900" kern="1200" spc="39" smtClean="0">
                <a:solidFill>
                  <a:srgbClr val="878787"/>
                </a:solidFill>
                <a:latin typeface="Arial"/>
                <a:ea typeface="+mn-ea"/>
                <a:cs typeface="Arial"/>
              </a:defRPr>
            </a:lvl3pPr>
            <a:lvl4pPr>
              <a:defRPr lang="fr-FR" sz="900" kern="1200" spc="39" smtClean="0">
                <a:solidFill>
                  <a:srgbClr val="878787"/>
                </a:solidFill>
                <a:latin typeface="Arial"/>
                <a:ea typeface="+mn-ea"/>
                <a:cs typeface="Arial"/>
              </a:defRPr>
            </a:lvl4pPr>
            <a:lvl5pPr>
              <a:defRPr lang="en-GB" sz="900" kern="1200" spc="39">
                <a:solidFill>
                  <a:srgbClr val="878787"/>
                </a:solidFill>
                <a:latin typeface="Arial"/>
                <a:ea typeface="+mn-ea"/>
                <a:cs typeface="Arial"/>
              </a:defRPr>
            </a:lvl5pPr>
          </a:lstStyle>
          <a:p>
            <a:pPr lvl="0"/>
            <a:r>
              <a:rPr lang="fr-FR"/>
              <a:t>Titre du paragraphe</a:t>
            </a:r>
          </a:p>
          <a:p>
            <a:pPr lvl="1"/>
            <a:r>
              <a:rPr lang="fr-FR"/>
              <a:t>Texte</a:t>
            </a:r>
            <a:endParaRPr lang="en-GB"/>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12192000" cy="1333479"/>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rgbClr val="FC0000"/>
          </a:solidFill>
        </p:spPr>
        <p:txBody>
          <a:bodyPr wrap="square" lIns="0" tIns="0" rIns="0" bIns="0" rtlCol="0"/>
          <a:lstStyle/>
          <a:p>
            <a:pPr defTabSz="554492"/>
            <a:endParaRPr>
              <a:solidFill>
                <a:prstClr val="black"/>
              </a:solidFill>
            </a:endParaRPr>
          </a:p>
        </p:txBody>
      </p:sp>
      <p:sp>
        <p:nvSpPr>
          <p:cNvPr id="2" name="Holder 2"/>
          <p:cNvSpPr>
            <a:spLocks noGrp="1"/>
          </p:cNvSpPr>
          <p:nvPr>
            <p:ph type="title" hasCustomPrompt="1"/>
          </p:nvPr>
        </p:nvSpPr>
        <p:spPr>
          <a:xfrm>
            <a:off x="1770297" y="475537"/>
            <a:ext cx="5669491" cy="345277"/>
          </a:xfrm>
        </p:spPr>
        <p:txBody>
          <a:bodyPr lIns="0" tIns="0" rIns="0" bIns="0"/>
          <a:lstStyle>
            <a:lvl1pPr>
              <a:defRPr sz="2200" b="1" i="0" kern="0" spc="-55">
                <a:solidFill>
                  <a:srgbClr val="FFFFFF"/>
                </a:solidFill>
                <a:latin typeface="Arial Black"/>
                <a:ea typeface="+mj-ea"/>
                <a:cs typeface="Arial Black"/>
              </a:defRPr>
            </a:lvl1pPr>
          </a:lstStyle>
          <a:p>
            <a:r>
              <a:rPr lang="fr-FR"/>
              <a:t>Titre de la slide</a:t>
            </a:r>
            <a:endParaRPr/>
          </a:p>
        </p:txBody>
      </p:sp>
      <p:sp>
        <p:nvSpPr>
          <p:cNvPr id="7" name="Holder 7"/>
          <p:cNvSpPr>
            <a:spLocks noGrp="1"/>
          </p:cNvSpPr>
          <p:nvPr>
            <p:ph type="sldNum" sz="quarter" idx="7"/>
          </p:nvPr>
        </p:nvSpPr>
        <p:spPr>
          <a:xfrm>
            <a:off x="625706" y="592034"/>
            <a:ext cx="543141" cy="572786"/>
          </a:xfrm>
          <a:prstGeom prst="rect">
            <a:avLst/>
          </a:prstGeom>
        </p:spPr>
        <p:txBody>
          <a:bodyPr lIns="0" tIns="0" rIns="0" bIns="0"/>
          <a:lstStyle>
            <a:lvl1pPr algn="ctr">
              <a:defRPr lang="en-GB" sz="800" b="1" kern="1200" spc="6" smtClean="0">
                <a:solidFill>
                  <a:schemeClr val="bg1"/>
                </a:solidFill>
                <a:latin typeface="Arial Black"/>
                <a:ea typeface="+mn-ea"/>
                <a:cs typeface="Arial Black"/>
              </a:defRPr>
            </a:lvl1pPr>
          </a:lstStyle>
          <a:p>
            <a:pPr defTabSz="554492"/>
            <a:fld id="{B6F15528-21DE-4FAA-801E-634DDDAF4B2B}" type="slidenum">
              <a:rPr>
                <a:solidFill>
                  <a:prstClr val="white"/>
                </a:solidFill>
              </a:rPr>
              <a:pPr defTabSz="554492"/>
              <a:t>‹N°›</a:t>
            </a:fld>
            <a:endParaRPr>
              <a:solidFill>
                <a:prstClr val="white"/>
              </a:solidFill>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009" y="5844129"/>
            <a:ext cx="543141" cy="69466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1658904" y="6212584"/>
            <a:ext cx="2804160" cy="83985"/>
          </a:xfrm>
          <a:prstGeom prst="rect">
            <a:avLst/>
          </a:prstGeom>
        </p:spPr>
        <p:txBody>
          <a:bodyPr lIns="0" tIns="0" rIns="0" bIns="0"/>
          <a:lstStyle>
            <a:lvl1pPr algn="l">
              <a:defRPr sz="500" cap="all" spc="182" baseline="0">
                <a:solidFill>
                  <a:schemeClr val="tx1">
                    <a:tint val="75000"/>
                  </a:schemeClr>
                </a:solidFill>
                <a:latin typeface="Arial" panose="020B0604020202020204" pitchFamily="34" charset="0"/>
                <a:cs typeface="Arial" panose="020B0604020202020204" pitchFamily="34" charset="0"/>
              </a:defRPr>
            </a:lvl1pPr>
          </a:lstStyle>
          <a:p>
            <a:pPr defTabSz="554492"/>
            <a:endParaRPr lang="fr-FR">
              <a:solidFill>
                <a:prstClr val="black">
                  <a:tint val="75000"/>
                </a:prstClr>
              </a:solidFill>
            </a:endParaRP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3029047" y="6212584"/>
            <a:ext cx="2804160" cy="83986"/>
          </a:xfrm>
          <a:prstGeom prst="rect">
            <a:avLst/>
          </a:prstGeom>
        </p:spPr>
        <p:txBody>
          <a:bodyPr lIns="0" tIns="0" rIns="0" bIns="0"/>
          <a:lstStyle>
            <a:lvl1pPr algn="l">
              <a:defRPr lang="en-US" sz="500" kern="1200" cap="all" spc="182" baseline="0" smtClean="0">
                <a:solidFill>
                  <a:srgbClr val="878787"/>
                </a:solidFill>
                <a:latin typeface="Arial"/>
                <a:ea typeface="+mn-ea"/>
                <a:cs typeface="Arial"/>
              </a:defRPr>
            </a:lvl1pPr>
          </a:lstStyle>
          <a:p>
            <a:pPr defTabSz="554492"/>
            <a:endParaRPr lang="en-GB"/>
          </a:p>
        </p:txBody>
      </p:sp>
      <p:sp>
        <p:nvSpPr>
          <p:cNvPr id="13" name="Espace réservé pour une image  3">
            <a:extLst>
              <a:ext uri="{FF2B5EF4-FFF2-40B4-BE49-F238E27FC236}">
                <a16:creationId xmlns:a16="http://schemas.microsoft.com/office/drawing/2014/main" id="{D8C673E9-9E86-4EFC-8BF6-E95859CE4B1C}"/>
              </a:ext>
            </a:extLst>
          </p:cNvPr>
          <p:cNvSpPr>
            <a:spLocks noGrp="1"/>
          </p:cNvSpPr>
          <p:nvPr>
            <p:ph type="pic" sz="quarter" idx="14"/>
          </p:nvPr>
        </p:nvSpPr>
        <p:spPr>
          <a:xfrm>
            <a:off x="8129284" y="1968361"/>
            <a:ext cx="3427315" cy="438582"/>
          </a:xfrm>
        </p:spPr>
        <p:txBody>
          <a:bodyPr/>
          <a:lstStyle/>
          <a:p>
            <a:endParaRPr lang="en-GB"/>
          </a:p>
        </p:txBody>
      </p:sp>
      <p:sp>
        <p:nvSpPr>
          <p:cNvPr id="14" name="object 4">
            <a:extLst>
              <a:ext uri="{FF2B5EF4-FFF2-40B4-BE49-F238E27FC236}">
                <a16:creationId xmlns:a16="http://schemas.microsoft.com/office/drawing/2014/main" id="{6F5211C2-7796-4F0F-99A6-2085935B3CC8}"/>
              </a:ext>
            </a:extLst>
          </p:cNvPr>
          <p:cNvSpPr/>
          <p:nvPr userDrawn="1"/>
        </p:nvSpPr>
        <p:spPr>
          <a:xfrm>
            <a:off x="814084" y="771734"/>
            <a:ext cx="152496" cy="0"/>
          </a:xfrm>
          <a:custGeom>
            <a:avLst/>
            <a:gdLst/>
            <a:ahLst/>
            <a:cxnLst/>
            <a:rect l="l" t="t" r="r" b="b"/>
            <a:pathLst>
              <a:path w="251459">
                <a:moveTo>
                  <a:pt x="0" y="0"/>
                </a:moveTo>
                <a:lnTo>
                  <a:pt x="251301" y="0"/>
                </a:lnTo>
              </a:path>
            </a:pathLst>
          </a:custGeom>
          <a:ln w="12700">
            <a:solidFill>
              <a:srgbClr val="FFFFFF"/>
            </a:solidFill>
          </a:ln>
        </p:spPr>
        <p:txBody>
          <a:bodyPr wrap="square" lIns="0" tIns="0" rIns="0" bIns="0" rtlCol="0"/>
          <a:lstStyle/>
          <a:p>
            <a:pPr algn="ctr" defTabSz="554492"/>
            <a:endParaRPr>
              <a:solidFill>
                <a:prstClr val="black"/>
              </a:solidFill>
            </a:endParaRPr>
          </a:p>
        </p:txBody>
      </p:sp>
    </p:spTree>
    <p:extLst>
      <p:ext uri="{BB962C8B-B14F-4D97-AF65-F5344CB8AC3E}">
        <p14:creationId xmlns:p14="http://schemas.microsoft.com/office/powerpoint/2010/main" val="35697970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0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pic>
        <p:nvPicPr>
          <p:cNvPr id="1026" name="Picture 2" descr="C:\Users\M034938\Desktop\image 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1" cy="5524113"/>
          </a:xfrm>
          <a:prstGeom prst="rect">
            <a:avLst/>
          </a:prstGeom>
          <a:noFill/>
          <a:extLst>
            <a:ext uri="{909E8E84-426E-40dd-AFC4-6F175D3DCCD1}">
              <a14:hiddenFill xmlns:a14="http://schemas.microsoft.com/office/drawing/2010/main" xmlns="">
                <a:solidFill>
                  <a:srgbClr val="FFFFFF"/>
                </a:solidFill>
              </a14:hiddenFill>
            </a:ext>
          </a:extLst>
        </p:spPr>
      </p:pic>
      <p:pic>
        <p:nvPicPr>
          <p:cNvPr id="181" name="Graphique 180">
            <a:extLst>
              <a:ext uri="{FF2B5EF4-FFF2-40B4-BE49-F238E27FC236}">
                <a16:creationId xmlns:a16="http://schemas.microsoft.com/office/drawing/2014/main" id="{26414107-7322-4BF7-BFC6-F658D8D79D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4262" y="5843635"/>
            <a:ext cx="543389" cy="694984"/>
          </a:xfrm>
          <a:prstGeom prst="rect">
            <a:avLst/>
          </a:prstGeom>
        </p:spPr>
      </p:pic>
      <p:sp>
        <p:nvSpPr>
          <p:cNvPr id="2" name="Holder 2"/>
          <p:cNvSpPr>
            <a:spLocks noGrp="1"/>
          </p:cNvSpPr>
          <p:nvPr userDrawn="1">
            <p:ph type="ctrTitle"/>
          </p:nvPr>
        </p:nvSpPr>
        <p:spPr>
          <a:xfrm>
            <a:off x="7476568" y="1172735"/>
            <a:ext cx="3820952" cy="2511638"/>
          </a:xfrm>
          <a:prstGeom prst="rect">
            <a:avLst/>
          </a:prstGeom>
        </p:spPr>
        <p:txBody>
          <a:bodyPr wrap="square" lIns="0" tIns="0" rIns="0" bIns="0">
            <a:normAutofit/>
          </a:bodyPr>
          <a:lstStyle>
            <a:lvl1pPr>
              <a:lnSpc>
                <a:spcPts val="4245"/>
              </a:lnSpc>
              <a:defRPr cap="all" baseline="0">
                <a:solidFill>
                  <a:schemeClr val="bg1"/>
                </a:solidFill>
              </a:defRPr>
            </a:lvl1pPr>
          </a:lstStyle>
          <a:p>
            <a:endParaRPr/>
          </a:p>
        </p:txBody>
      </p:sp>
      <p:sp>
        <p:nvSpPr>
          <p:cNvPr id="3" name="Holder 3"/>
          <p:cNvSpPr>
            <a:spLocks noGrp="1"/>
          </p:cNvSpPr>
          <p:nvPr userDrawn="1">
            <p:ph type="subTitle" idx="4" hasCustomPrompt="1"/>
          </p:nvPr>
        </p:nvSpPr>
        <p:spPr>
          <a:xfrm>
            <a:off x="7478339" y="905829"/>
            <a:ext cx="2095101" cy="93318"/>
          </a:xfrm>
          <a:prstGeom prst="rect">
            <a:avLst/>
          </a:prstGeom>
        </p:spPr>
        <p:txBody>
          <a:bodyPr wrap="square" lIns="0" tIns="0" rIns="0" bIns="0">
            <a:spAutoFit/>
          </a:bodyPr>
          <a:lstStyle>
            <a:lvl1pPr>
              <a:defRPr sz="600" cap="all" spc="182" baseline="0">
                <a:solidFill>
                  <a:schemeClr val="bg1"/>
                </a:solidFill>
              </a:defRPr>
            </a:lvl1pPr>
          </a:lstStyle>
          <a:p>
            <a:r>
              <a:rPr lang="fr-FR"/>
              <a:t>Nom du document I Date</a:t>
            </a:r>
            <a:endParaRPr/>
          </a:p>
        </p:txBody>
      </p:sp>
      <p:pic>
        <p:nvPicPr>
          <p:cNvPr id="182" name="Graphique 181">
            <a:extLst>
              <a:ext uri="{FF2B5EF4-FFF2-40B4-BE49-F238E27FC236}">
                <a16:creationId xmlns:a16="http://schemas.microsoft.com/office/drawing/2014/main" id="{5E232B1C-35E7-475B-AE2E-20D71CB466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77949" y="5974114"/>
            <a:ext cx="282326" cy="439142"/>
          </a:xfrm>
          <a:prstGeom prst="rect">
            <a:avLst/>
          </a:prstGeom>
        </p:spPr>
      </p:pic>
    </p:spTree>
    <p:extLst>
      <p:ext uri="{BB962C8B-B14F-4D97-AF65-F5344CB8AC3E}">
        <p14:creationId xmlns:p14="http://schemas.microsoft.com/office/powerpoint/2010/main" val="2779064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texte">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1770459" y="2140649"/>
            <a:ext cx="8338196" cy="1353958"/>
          </a:xfrm>
        </p:spPr>
        <p:txBody>
          <a:bodyPr>
            <a:noAutofit/>
          </a:bodyPr>
          <a:lstStyle>
            <a:lvl1pPr>
              <a:lnSpc>
                <a:spcPct val="150000"/>
              </a:lnSpc>
              <a:defRPr lang="fr-FR" sz="1700" kern="1200" spc="30" baseline="0" smtClean="0">
                <a:solidFill>
                  <a:srgbClr val="FC0000"/>
                </a:solidFill>
                <a:latin typeface="Arial"/>
                <a:ea typeface="+mn-ea"/>
                <a:cs typeface="Arial"/>
              </a:defRPr>
            </a:lvl1pPr>
            <a:lvl2pPr marL="0" indent="0" algn="l">
              <a:lnSpc>
                <a:spcPct val="150000"/>
              </a:lnSpc>
              <a:defRPr lang="fr-FR" sz="1100" kern="1200" spc="30" baseline="0" smtClean="0">
                <a:solidFill>
                  <a:srgbClr val="878787"/>
                </a:solidFill>
                <a:latin typeface="Arial"/>
                <a:ea typeface="+mn-ea"/>
                <a:cs typeface="Arial"/>
              </a:defRPr>
            </a:lvl2pPr>
            <a:lvl3pPr>
              <a:defRPr lang="fr-FR" sz="1100" kern="1200" spc="3" smtClean="0">
                <a:solidFill>
                  <a:srgbClr val="878787"/>
                </a:solidFill>
                <a:latin typeface="Arial"/>
                <a:ea typeface="+mn-ea"/>
                <a:cs typeface="Arial"/>
              </a:defRPr>
            </a:lvl3pPr>
            <a:lvl4pPr>
              <a:defRPr lang="fr-FR" sz="1100" kern="1200" spc="3" smtClean="0">
                <a:solidFill>
                  <a:srgbClr val="878787"/>
                </a:solidFill>
                <a:latin typeface="Arial"/>
                <a:ea typeface="+mn-ea"/>
                <a:cs typeface="Arial"/>
              </a:defRPr>
            </a:lvl4pPr>
            <a:lvl5pPr>
              <a:defRPr lang="en-GB" sz="1100" kern="1200" spc="3">
                <a:solidFill>
                  <a:srgbClr val="878787"/>
                </a:solidFill>
                <a:latin typeface="Arial"/>
                <a:ea typeface="+mn-ea"/>
                <a:cs typeface="Arial"/>
              </a:defRPr>
            </a:lvl5pPr>
          </a:lstStyle>
          <a:p>
            <a:pPr lvl="0"/>
            <a:r>
              <a:rPr lang="fr-FR"/>
              <a:t>Sous-titre de la slide</a:t>
            </a:r>
          </a:p>
          <a:p>
            <a:pPr lvl="1"/>
            <a:r>
              <a:rPr lang="fr-FR"/>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1770459" y="3521416"/>
            <a:ext cx="8338196" cy="919994"/>
          </a:xfrm>
        </p:spPr>
        <p:txBody>
          <a:bodyPr>
            <a:noAutofit/>
          </a:bodyPr>
          <a:lstStyle>
            <a:lvl1pPr marL="7701" algn="l" defTabSz="554466" rtl="0" eaLnBrk="1" latinLnBrk="0" hangingPunct="1">
              <a:lnSpc>
                <a:spcPct val="150000"/>
              </a:lnSpc>
              <a:defRPr lang="fr-FR" sz="1000" b="1" kern="1200" spc="30" baseline="0" smtClean="0">
                <a:solidFill>
                  <a:srgbClr val="FC0000"/>
                </a:solidFill>
                <a:latin typeface="Arial"/>
                <a:ea typeface="+mn-ea"/>
                <a:cs typeface="Arial"/>
              </a:defRPr>
            </a:lvl1pPr>
            <a:lvl2pPr marL="0" indent="0">
              <a:lnSpc>
                <a:spcPct val="150000"/>
              </a:lnSpc>
              <a:defRPr lang="fr-FR" sz="900" kern="1200" spc="30" baseline="0" smtClean="0">
                <a:solidFill>
                  <a:srgbClr val="878787"/>
                </a:solidFill>
                <a:latin typeface="Arial"/>
                <a:ea typeface="+mn-ea"/>
                <a:cs typeface="Arial"/>
              </a:defRPr>
            </a:lvl2pPr>
            <a:lvl3pPr>
              <a:defRPr lang="fr-FR" sz="900" kern="1200" spc="39" smtClean="0">
                <a:solidFill>
                  <a:srgbClr val="878787"/>
                </a:solidFill>
                <a:latin typeface="Arial"/>
                <a:ea typeface="+mn-ea"/>
                <a:cs typeface="Arial"/>
              </a:defRPr>
            </a:lvl3pPr>
            <a:lvl4pPr>
              <a:defRPr lang="fr-FR" sz="900" kern="1200" spc="39" smtClean="0">
                <a:solidFill>
                  <a:srgbClr val="878787"/>
                </a:solidFill>
                <a:latin typeface="Arial"/>
                <a:ea typeface="+mn-ea"/>
                <a:cs typeface="Arial"/>
              </a:defRPr>
            </a:lvl4pPr>
            <a:lvl5pPr>
              <a:defRPr lang="en-GB" sz="900" kern="1200" spc="39">
                <a:solidFill>
                  <a:srgbClr val="878787"/>
                </a:solidFill>
                <a:latin typeface="Arial"/>
                <a:ea typeface="+mn-ea"/>
                <a:cs typeface="Arial"/>
              </a:defRPr>
            </a:lvl5pPr>
          </a:lstStyle>
          <a:p>
            <a:pPr lvl="0"/>
            <a:r>
              <a:rPr lang="fr-FR"/>
              <a:t>Titre du paragraphe</a:t>
            </a:r>
          </a:p>
          <a:p>
            <a:pPr lvl="1"/>
            <a:r>
              <a:rPr lang="fr-FR"/>
              <a:t>Texte</a:t>
            </a:r>
            <a:endParaRPr lang="en-GB"/>
          </a:p>
        </p:txBody>
      </p:sp>
      <p:sp>
        <p:nvSpPr>
          <p:cNvPr id="11" name="object 3">
            <a:extLst>
              <a:ext uri="{FF2B5EF4-FFF2-40B4-BE49-F238E27FC236}">
                <a16:creationId xmlns:a16="http://schemas.microsoft.com/office/drawing/2014/main" id="{A8572AE3-95E3-43A1-AE26-B85D2943FB33}"/>
              </a:ext>
            </a:extLst>
          </p:cNvPr>
          <p:cNvSpPr/>
          <p:nvPr/>
        </p:nvSpPr>
        <p:spPr>
          <a:xfrm>
            <a:off x="0" y="1"/>
            <a:ext cx="12192000" cy="1333479"/>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rgbClr val="FC0000"/>
          </a:solidFill>
        </p:spPr>
        <p:txBody>
          <a:bodyPr wrap="square" lIns="0" tIns="0" rIns="0" bIns="0" rtlCol="0"/>
          <a:lstStyle/>
          <a:p>
            <a:endParaRPr sz="1100"/>
          </a:p>
        </p:txBody>
      </p:sp>
      <p:sp>
        <p:nvSpPr>
          <p:cNvPr id="2" name="Holder 2"/>
          <p:cNvSpPr>
            <a:spLocks noGrp="1"/>
          </p:cNvSpPr>
          <p:nvPr>
            <p:ph type="title" hasCustomPrompt="1"/>
          </p:nvPr>
        </p:nvSpPr>
        <p:spPr>
          <a:xfrm>
            <a:off x="1770297" y="475538"/>
            <a:ext cx="5669491" cy="345277"/>
          </a:xfrm>
        </p:spPr>
        <p:txBody>
          <a:bodyPr lIns="0" tIns="0" rIns="0" bIns="0"/>
          <a:lstStyle>
            <a:lvl1pPr>
              <a:defRPr sz="2200" b="1" i="0" kern="0" spc="-55">
                <a:solidFill>
                  <a:srgbClr val="FFFFFF"/>
                </a:solidFill>
                <a:latin typeface="Arial Black"/>
                <a:ea typeface="+mj-ea"/>
                <a:cs typeface="Arial Black"/>
              </a:defRPr>
            </a:lvl1pPr>
          </a:lstStyle>
          <a:p>
            <a:r>
              <a:rPr lang="fr-FR"/>
              <a:t>Titre de la slide</a:t>
            </a:r>
            <a:endParaRPr/>
          </a:p>
        </p:txBody>
      </p:sp>
      <p:sp>
        <p:nvSpPr>
          <p:cNvPr id="7" name="Holder 7"/>
          <p:cNvSpPr>
            <a:spLocks noGrp="1"/>
          </p:cNvSpPr>
          <p:nvPr>
            <p:ph type="sldNum" sz="quarter" idx="7"/>
          </p:nvPr>
        </p:nvSpPr>
        <p:spPr>
          <a:xfrm>
            <a:off x="625707" y="592034"/>
            <a:ext cx="543141" cy="572786"/>
          </a:xfrm>
          <a:prstGeom prst="rect">
            <a:avLst/>
          </a:prstGeom>
        </p:spPr>
        <p:txBody>
          <a:bodyPr lIns="0" tIns="0" rIns="0" bIns="0"/>
          <a:lstStyle>
            <a:lvl1pPr algn="ctr">
              <a:defRPr lang="en-GB" sz="800" b="1" kern="1200" spc="6" smtClean="0">
                <a:solidFill>
                  <a:schemeClr val="bg1"/>
                </a:solidFill>
                <a:latin typeface="Arial Black"/>
                <a:ea typeface="+mn-ea"/>
                <a:cs typeface="Arial Black"/>
              </a:defRPr>
            </a:lvl1pPr>
          </a:lstStyle>
          <a:p>
            <a:fld id="{A8F9B013-70FB-42FA-B757-2A4CB493E64D}" type="slidenum">
              <a:rPr lang="fr-FR" smtClean="0"/>
              <a:t>‹N°›</a:t>
            </a:fld>
            <a:endParaRPr lang="fr-FR"/>
          </a:p>
        </p:txBody>
      </p:sp>
      <p:pic>
        <p:nvPicPr>
          <p:cNvPr id="9" name="Graphique 8">
            <a:extLst>
              <a:ext uri="{FF2B5EF4-FFF2-40B4-BE49-F238E27FC236}">
                <a16:creationId xmlns:a16="http://schemas.microsoft.com/office/drawing/2014/main" id="{9CF37771-571E-4AD6-B72B-1A0F7C3BE6C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4256" r="39152" b="115"/>
          <a:stretch/>
        </p:blipFill>
        <p:spPr>
          <a:xfrm>
            <a:off x="10108786" y="1"/>
            <a:ext cx="2083214" cy="6858000"/>
          </a:xfrm>
          <a:prstGeom prst="rect">
            <a:avLst/>
          </a:prstGeom>
        </p:spPr>
      </p:pic>
      <p:sp>
        <p:nvSpPr>
          <p:cNvPr id="12" name="object 4">
            <a:extLst>
              <a:ext uri="{FF2B5EF4-FFF2-40B4-BE49-F238E27FC236}">
                <a16:creationId xmlns:a16="http://schemas.microsoft.com/office/drawing/2014/main" id="{00E73AC1-3B28-4C4D-B9EC-41153E2D3ECD}"/>
              </a:ext>
            </a:extLst>
          </p:cNvPr>
          <p:cNvSpPr/>
          <p:nvPr/>
        </p:nvSpPr>
        <p:spPr>
          <a:xfrm>
            <a:off x="814084" y="771734"/>
            <a:ext cx="152496" cy="0"/>
          </a:xfrm>
          <a:custGeom>
            <a:avLst/>
            <a:gdLst/>
            <a:ahLst/>
            <a:cxnLst/>
            <a:rect l="l" t="t" r="r" b="b"/>
            <a:pathLst>
              <a:path w="251459">
                <a:moveTo>
                  <a:pt x="0" y="0"/>
                </a:moveTo>
                <a:lnTo>
                  <a:pt x="251301" y="0"/>
                </a:lnTo>
              </a:path>
            </a:pathLst>
          </a:custGeom>
          <a:ln w="12700">
            <a:solidFill>
              <a:srgbClr val="FFFFFF"/>
            </a:solidFill>
          </a:ln>
        </p:spPr>
        <p:txBody>
          <a:bodyPr wrap="square" lIns="0" tIns="0" rIns="0" bIns="0" rtlCol="0"/>
          <a:lstStyle/>
          <a:p>
            <a:pPr algn="ctr"/>
            <a:endParaRPr sz="1100"/>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010" y="5844129"/>
            <a:ext cx="543141" cy="69466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1658905" y="6212585"/>
            <a:ext cx="2804160" cy="83985"/>
          </a:xfrm>
          <a:prstGeom prst="rect">
            <a:avLst/>
          </a:prstGeom>
        </p:spPr>
        <p:txBody>
          <a:bodyPr lIns="0" tIns="0" rIns="0" bIns="0"/>
          <a:lstStyle>
            <a:lvl1pPr algn="l">
              <a:defRPr sz="500" cap="all" spc="182"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3029047" y="6212584"/>
            <a:ext cx="2804160" cy="83986"/>
          </a:xfrm>
          <a:prstGeom prst="rect">
            <a:avLst/>
          </a:prstGeom>
        </p:spPr>
        <p:txBody>
          <a:bodyPr lIns="0" tIns="0" rIns="0" bIns="0"/>
          <a:lstStyle>
            <a:lvl1pPr algn="l">
              <a:defRPr lang="en-US" sz="500" kern="1200" cap="all" spc="182" baseline="0" smtClean="0">
                <a:solidFill>
                  <a:srgbClr val="878787"/>
                </a:solidFill>
                <a:latin typeface="Arial"/>
                <a:ea typeface="+mn-ea"/>
                <a:cs typeface="Arial"/>
              </a:defRPr>
            </a:lvl1pPr>
          </a:lstStyle>
          <a:p>
            <a:fld id="{3908A032-861B-44FB-AE17-04F8152820FE}" type="datetimeFigureOut">
              <a:rPr lang="fr-FR" smtClean="0"/>
              <a:t>31/05/2022</a:t>
            </a:fld>
            <a:endParaRPr lang="fr-FR"/>
          </a:p>
        </p:txBody>
      </p:sp>
    </p:spTree>
    <p:extLst>
      <p:ext uri="{BB962C8B-B14F-4D97-AF65-F5344CB8AC3E}">
        <p14:creationId xmlns:p14="http://schemas.microsoft.com/office/powerpoint/2010/main" val="2141484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0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texte 2">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1770463" y="2140654"/>
            <a:ext cx="8338196" cy="1353959"/>
          </a:xfrm>
        </p:spPr>
        <p:txBody>
          <a:bodyPr>
            <a:noAutofit/>
          </a:bodyPr>
          <a:lstStyle>
            <a:lvl1pPr>
              <a:lnSpc>
                <a:spcPct val="150000"/>
              </a:lnSpc>
              <a:defRPr lang="fr-FR" sz="1800" kern="1200" spc="31" baseline="0" smtClean="0">
                <a:solidFill>
                  <a:srgbClr val="FC0000"/>
                </a:solidFill>
                <a:latin typeface="Arial"/>
                <a:ea typeface="+mn-ea"/>
                <a:cs typeface="Arial"/>
              </a:defRPr>
            </a:lvl1pPr>
            <a:lvl2pPr marL="0" indent="0" algn="l">
              <a:lnSpc>
                <a:spcPct val="150000"/>
              </a:lnSpc>
              <a:defRPr lang="fr-FR" sz="1100" kern="1200" spc="31" baseline="0" smtClean="0">
                <a:solidFill>
                  <a:srgbClr val="878787"/>
                </a:solidFill>
                <a:latin typeface="Arial"/>
                <a:ea typeface="+mn-ea"/>
                <a:cs typeface="Arial"/>
              </a:defRPr>
            </a:lvl2pPr>
            <a:lvl3pPr>
              <a:defRPr lang="fr-FR" sz="1100" kern="1200" spc="2" smtClean="0">
                <a:solidFill>
                  <a:srgbClr val="878787"/>
                </a:solidFill>
                <a:latin typeface="Arial"/>
                <a:ea typeface="+mn-ea"/>
                <a:cs typeface="Arial"/>
              </a:defRPr>
            </a:lvl3pPr>
            <a:lvl4pPr>
              <a:defRPr lang="fr-FR" sz="1100" kern="1200" spc="2" smtClean="0">
                <a:solidFill>
                  <a:srgbClr val="878787"/>
                </a:solidFill>
                <a:latin typeface="Arial"/>
                <a:ea typeface="+mn-ea"/>
                <a:cs typeface="Arial"/>
              </a:defRPr>
            </a:lvl4pPr>
            <a:lvl5pPr>
              <a:defRPr lang="en-GB" sz="1100" kern="1200" spc="2">
                <a:solidFill>
                  <a:srgbClr val="878787"/>
                </a:solidFill>
                <a:latin typeface="Arial"/>
                <a:ea typeface="+mn-ea"/>
                <a:cs typeface="Arial"/>
              </a:defRPr>
            </a:lvl5pPr>
          </a:lstStyle>
          <a:p>
            <a:pPr lvl="0"/>
            <a:r>
              <a:rPr lang="fr-FR"/>
              <a:t>Sous-titre de la slide</a:t>
            </a:r>
          </a:p>
          <a:p>
            <a:pPr lvl="1"/>
            <a:r>
              <a:rPr lang="fr-FR"/>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1770463" y="3521418"/>
            <a:ext cx="8338196" cy="919994"/>
          </a:xfrm>
        </p:spPr>
        <p:txBody>
          <a:bodyPr>
            <a:noAutofit/>
          </a:bodyPr>
          <a:lstStyle>
            <a:lvl1pPr marL="7701" algn="l" defTabSz="554255" rtl="0" eaLnBrk="1" latinLnBrk="0" hangingPunct="1">
              <a:lnSpc>
                <a:spcPct val="150000"/>
              </a:lnSpc>
              <a:defRPr lang="fr-FR" sz="1100" b="1" kern="1200" spc="31" baseline="0" smtClean="0">
                <a:solidFill>
                  <a:srgbClr val="FC0000"/>
                </a:solidFill>
                <a:latin typeface="Arial"/>
                <a:ea typeface="+mn-ea"/>
                <a:cs typeface="Arial"/>
              </a:defRPr>
            </a:lvl1pPr>
            <a:lvl2pPr marL="0" indent="0">
              <a:lnSpc>
                <a:spcPct val="150000"/>
              </a:lnSpc>
              <a:defRPr lang="fr-FR" sz="900" kern="1200" spc="31" baseline="0" smtClean="0">
                <a:solidFill>
                  <a:srgbClr val="878787"/>
                </a:solidFill>
                <a:latin typeface="Arial"/>
                <a:ea typeface="+mn-ea"/>
                <a:cs typeface="Arial"/>
              </a:defRPr>
            </a:lvl2pPr>
            <a:lvl3pPr>
              <a:defRPr lang="fr-FR" sz="900" kern="1200" spc="39" smtClean="0">
                <a:solidFill>
                  <a:srgbClr val="878787"/>
                </a:solidFill>
                <a:latin typeface="Arial"/>
                <a:ea typeface="+mn-ea"/>
                <a:cs typeface="Arial"/>
              </a:defRPr>
            </a:lvl3pPr>
            <a:lvl4pPr>
              <a:defRPr lang="fr-FR" sz="900" kern="1200" spc="39" smtClean="0">
                <a:solidFill>
                  <a:srgbClr val="878787"/>
                </a:solidFill>
                <a:latin typeface="Arial"/>
                <a:ea typeface="+mn-ea"/>
                <a:cs typeface="Arial"/>
              </a:defRPr>
            </a:lvl4pPr>
            <a:lvl5pPr>
              <a:defRPr lang="en-GB" sz="900" kern="1200" spc="39">
                <a:solidFill>
                  <a:srgbClr val="878787"/>
                </a:solidFill>
                <a:latin typeface="Arial"/>
                <a:ea typeface="+mn-ea"/>
                <a:cs typeface="Arial"/>
              </a:defRPr>
            </a:lvl5pPr>
          </a:lstStyle>
          <a:p>
            <a:pPr lvl="0"/>
            <a:r>
              <a:rPr lang="fr-FR"/>
              <a:t>Titre du paragraphe</a:t>
            </a:r>
          </a:p>
          <a:p>
            <a:pPr lvl="1"/>
            <a:r>
              <a:rPr lang="fr-FR"/>
              <a:t>Texte</a:t>
            </a:r>
            <a:endParaRPr lang="en-GB"/>
          </a:p>
        </p:txBody>
      </p:sp>
      <p:sp>
        <p:nvSpPr>
          <p:cNvPr id="11" name="object 3">
            <a:extLst>
              <a:ext uri="{FF2B5EF4-FFF2-40B4-BE49-F238E27FC236}">
                <a16:creationId xmlns:a16="http://schemas.microsoft.com/office/drawing/2014/main" id="{A8572AE3-95E3-43A1-AE26-B85D2943FB33}"/>
              </a:ext>
            </a:extLst>
          </p:cNvPr>
          <p:cNvSpPr/>
          <p:nvPr userDrawn="1"/>
        </p:nvSpPr>
        <p:spPr>
          <a:xfrm>
            <a:off x="0" y="10"/>
            <a:ext cx="12192000" cy="1333479"/>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rgbClr val="FC0000"/>
          </a:solidFill>
        </p:spPr>
        <p:txBody>
          <a:bodyPr wrap="square" lIns="0" tIns="0" rIns="0" bIns="0" rtlCol="0"/>
          <a:lstStyle/>
          <a:p>
            <a:pPr defTabSz="554255"/>
            <a:endParaRPr>
              <a:solidFill>
                <a:prstClr val="black"/>
              </a:solidFill>
            </a:endParaRPr>
          </a:p>
        </p:txBody>
      </p:sp>
      <p:sp>
        <p:nvSpPr>
          <p:cNvPr id="2" name="Holder 2"/>
          <p:cNvSpPr>
            <a:spLocks noGrp="1"/>
          </p:cNvSpPr>
          <p:nvPr>
            <p:ph type="title" hasCustomPrompt="1"/>
          </p:nvPr>
        </p:nvSpPr>
        <p:spPr>
          <a:xfrm>
            <a:off x="1770297" y="475543"/>
            <a:ext cx="5669491" cy="338554"/>
          </a:xfrm>
        </p:spPr>
        <p:txBody>
          <a:bodyPr lIns="0" tIns="0" rIns="0" bIns="0"/>
          <a:lstStyle>
            <a:lvl1pPr>
              <a:defRPr sz="2200" b="1" i="0" kern="0" spc="-55">
                <a:solidFill>
                  <a:srgbClr val="FFFFFF"/>
                </a:solidFill>
                <a:latin typeface="Arial Black"/>
                <a:ea typeface="+mj-ea"/>
                <a:cs typeface="Arial Black"/>
              </a:defRPr>
            </a:lvl1pPr>
          </a:lstStyle>
          <a:p>
            <a:r>
              <a:rPr lang="fr-FR"/>
              <a:t>Titre de la slide</a:t>
            </a:r>
            <a:endParaRPr/>
          </a:p>
        </p:txBody>
      </p:sp>
      <p:sp>
        <p:nvSpPr>
          <p:cNvPr id="7" name="Holder 7"/>
          <p:cNvSpPr>
            <a:spLocks noGrp="1"/>
          </p:cNvSpPr>
          <p:nvPr>
            <p:ph type="sldNum" sz="quarter" idx="7"/>
          </p:nvPr>
        </p:nvSpPr>
        <p:spPr>
          <a:xfrm>
            <a:off x="625709" y="592033"/>
            <a:ext cx="543141" cy="572787"/>
          </a:xfrm>
          <a:prstGeom prst="rect">
            <a:avLst/>
          </a:prstGeom>
        </p:spPr>
        <p:txBody>
          <a:bodyPr lIns="0" tIns="0" rIns="0" bIns="0"/>
          <a:lstStyle>
            <a:lvl1pPr algn="ctr">
              <a:defRPr lang="en-GB" sz="800" b="1" kern="1200" spc="7" smtClean="0">
                <a:solidFill>
                  <a:schemeClr val="bg1"/>
                </a:solidFill>
                <a:latin typeface="Arial Black"/>
                <a:ea typeface="+mn-ea"/>
                <a:cs typeface="Arial Black"/>
              </a:defRPr>
            </a:lvl1pPr>
          </a:lstStyle>
          <a:p>
            <a:pPr defTabSz="554255"/>
            <a:fld id="{B6F15528-21DE-4FAA-801E-634DDDAF4B2B}" type="slidenum">
              <a:rPr lang="fr-FR" smtClean="0">
                <a:solidFill>
                  <a:prstClr val="white"/>
                </a:solidFill>
              </a:rPr>
              <a:pPr defTabSz="554255"/>
              <a:t>‹N°›</a:t>
            </a:fld>
            <a:endParaRPr lang="fr-FR">
              <a:solidFill>
                <a:prstClr val="white"/>
              </a:solidFill>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013" y="5844129"/>
            <a:ext cx="543141" cy="694667"/>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1658906" y="6212590"/>
            <a:ext cx="2804160" cy="83985"/>
          </a:xfrm>
          <a:prstGeom prst="rect">
            <a:avLst/>
          </a:prstGeom>
        </p:spPr>
        <p:txBody>
          <a:bodyPr lIns="0" tIns="0" rIns="0" bIns="0"/>
          <a:lstStyle>
            <a:lvl1pPr algn="l">
              <a:defRPr sz="500" cap="all" spc="183" baseline="0">
                <a:solidFill>
                  <a:schemeClr val="tx1">
                    <a:tint val="75000"/>
                  </a:schemeClr>
                </a:solidFill>
                <a:latin typeface="Arial" panose="020B0604020202020204" pitchFamily="34" charset="0"/>
                <a:cs typeface="Arial" panose="020B0604020202020204" pitchFamily="34" charset="0"/>
              </a:defRPr>
            </a:lvl1pPr>
          </a:lstStyle>
          <a:p>
            <a:pPr defTabSz="554255"/>
            <a:endParaRPr lang="fr-FR">
              <a:solidFill>
                <a:prstClr val="black">
                  <a:tint val="75000"/>
                </a:prstClr>
              </a:solidFill>
            </a:endParaRP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3029047" y="6212585"/>
            <a:ext cx="2804160" cy="83987"/>
          </a:xfrm>
          <a:prstGeom prst="rect">
            <a:avLst/>
          </a:prstGeom>
        </p:spPr>
        <p:txBody>
          <a:bodyPr lIns="0" tIns="0" rIns="0" bIns="0"/>
          <a:lstStyle>
            <a:lvl1pPr algn="l">
              <a:defRPr lang="en-US" sz="500" kern="1200" cap="all" spc="183" baseline="0" smtClean="0">
                <a:solidFill>
                  <a:srgbClr val="878787"/>
                </a:solidFill>
                <a:latin typeface="Arial"/>
                <a:ea typeface="+mn-ea"/>
                <a:cs typeface="Arial"/>
              </a:defRPr>
            </a:lvl1pPr>
          </a:lstStyle>
          <a:p>
            <a:pPr defTabSz="554255"/>
            <a:endParaRPr lang="en-GB"/>
          </a:p>
        </p:txBody>
      </p:sp>
      <p:sp>
        <p:nvSpPr>
          <p:cNvPr id="13" name="object 4">
            <a:extLst>
              <a:ext uri="{FF2B5EF4-FFF2-40B4-BE49-F238E27FC236}">
                <a16:creationId xmlns:a16="http://schemas.microsoft.com/office/drawing/2014/main" id="{4E75EAE5-928C-42E4-9977-591D25B9BFF5}"/>
              </a:ext>
            </a:extLst>
          </p:cNvPr>
          <p:cNvSpPr/>
          <p:nvPr userDrawn="1"/>
        </p:nvSpPr>
        <p:spPr>
          <a:xfrm>
            <a:off x="814084" y="771735"/>
            <a:ext cx="152496" cy="0"/>
          </a:xfrm>
          <a:custGeom>
            <a:avLst/>
            <a:gdLst/>
            <a:ahLst/>
            <a:cxnLst/>
            <a:rect l="l" t="t" r="r" b="b"/>
            <a:pathLst>
              <a:path w="251459">
                <a:moveTo>
                  <a:pt x="0" y="0"/>
                </a:moveTo>
                <a:lnTo>
                  <a:pt x="251301" y="0"/>
                </a:lnTo>
              </a:path>
            </a:pathLst>
          </a:custGeom>
          <a:ln w="12700">
            <a:solidFill>
              <a:srgbClr val="FFFFFF"/>
            </a:solidFill>
          </a:ln>
        </p:spPr>
        <p:txBody>
          <a:bodyPr wrap="square" lIns="0" tIns="0" rIns="0" bIns="0" rtlCol="0"/>
          <a:lstStyle/>
          <a:p>
            <a:pPr algn="ctr" defTabSz="554255"/>
            <a:endParaRPr>
              <a:solidFill>
                <a:prstClr val="black"/>
              </a:solidFill>
            </a:endParaRPr>
          </a:p>
        </p:txBody>
      </p:sp>
      <p:pic>
        <p:nvPicPr>
          <p:cNvPr id="14"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148" y="5836476"/>
            <a:ext cx="509445" cy="700437"/>
          </a:xfrm>
          <a:prstGeom prst="rect">
            <a:avLst/>
          </a:prstGeom>
        </p:spPr>
      </p:pic>
    </p:spTree>
    <p:extLst>
      <p:ext uri="{BB962C8B-B14F-4D97-AF65-F5344CB8AC3E}">
        <p14:creationId xmlns:p14="http://schemas.microsoft.com/office/powerpoint/2010/main" val="2262271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0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63C3AD1-1E60-4BF4-96EC-AB910FAA24E4}" type="slidenum">
              <a:rPr lang="vi-VN" smtClean="0"/>
              <a:pPr/>
              <a:t>‹N°›</a:t>
            </a:fld>
            <a:endParaRPr lang="vi-VN"/>
          </a:p>
        </p:txBody>
      </p:sp>
    </p:spTree>
    <p:extLst>
      <p:ext uri="{BB962C8B-B14F-4D97-AF65-F5344CB8AC3E}">
        <p14:creationId xmlns:p14="http://schemas.microsoft.com/office/powerpoint/2010/main" val="206462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prstGeom prst="rect">
            <a:avLst/>
          </a:prstGeom>
        </p:spPr>
        <p:txBody>
          <a:bodyPr/>
          <a:lstStyle>
            <a:lvl1pPr>
              <a:defRPr sz="1800"/>
            </a:lvl1pPr>
          </a:lstStyle>
          <a:p>
            <a:endParaRPr lang="vi-VN"/>
          </a:p>
        </p:txBody>
      </p:sp>
      <p:sp>
        <p:nvSpPr>
          <p:cNvPr id="3" name="Slide Number Placeholder 2"/>
          <p:cNvSpPr>
            <a:spLocks noGrp="1"/>
          </p:cNvSpPr>
          <p:nvPr>
            <p:ph type="sldNum" sz="quarter" idx="10"/>
          </p:nvPr>
        </p:nvSpPr>
        <p:spPr/>
        <p:txBody>
          <a:bodyPr/>
          <a:lstStyle/>
          <a:p>
            <a:fld id="{263C3AD1-1E60-4BF4-96EC-AB910FAA24E4}" type="slidenum">
              <a:rPr lang="vi-VN" smtClean="0"/>
              <a:pPr/>
              <a:t>‹N°›</a:t>
            </a:fld>
            <a:endParaRPr lang="vi-VN"/>
          </a:p>
        </p:txBody>
      </p:sp>
    </p:spTree>
    <p:extLst>
      <p:ext uri="{BB962C8B-B14F-4D97-AF65-F5344CB8AC3E}">
        <p14:creationId xmlns:p14="http://schemas.microsoft.com/office/powerpoint/2010/main" val="988634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CBEA4-D996-7743-966E-DDF6A8E40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CDA47D-9DE5-8442-8F51-BB253016CC9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717153-2BEA-5E49-A205-56BDB386071F}"/>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5" name="Espace réservé du pied de page 4">
            <a:extLst>
              <a:ext uri="{FF2B5EF4-FFF2-40B4-BE49-F238E27FC236}">
                <a16:creationId xmlns:a16="http://schemas.microsoft.com/office/drawing/2014/main" id="{CB36C582-FA9E-484B-B46D-7125E741BC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448AF6-1DFC-6A45-9340-B2D1855ADBB2}"/>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3788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186A5-88FD-7246-ACA5-2EDE31C9CF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72C36C-6DD6-A740-A06B-663BEE842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D76D9A-5EC6-6746-BEA3-C2FE14115BA2}"/>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5" name="Espace réservé du pied de page 4">
            <a:extLst>
              <a:ext uri="{FF2B5EF4-FFF2-40B4-BE49-F238E27FC236}">
                <a16:creationId xmlns:a16="http://schemas.microsoft.com/office/drawing/2014/main" id="{307CCFCC-95E9-7D44-97EC-8E0F23ED73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9AE14F-EA8D-EC4A-BB1E-C2C9DFDA389B}"/>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168870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C6D74-FA2A-FA4F-B2AF-D3BF946735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8B0DD2-2860-504D-A228-F7526A14D4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433F386-55E0-D647-80B1-66C0AF34794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F88FB56-4BC8-3B41-9FEB-AD2E5BB1CAE4}"/>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6" name="Espace réservé du pied de page 5">
            <a:extLst>
              <a:ext uri="{FF2B5EF4-FFF2-40B4-BE49-F238E27FC236}">
                <a16:creationId xmlns:a16="http://schemas.microsoft.com/office/drawing/2014/main" id="{6C015EF5-5D9A-CB4D-A7FF-E7D8963990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33EAC7-28AF-7F41-99CA-AA98D1EE72B2}"/>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207921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40BC9-DCC8-B247-B939-E564A550476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4722B9B-A72D-4E49-B080-8D6F03F2D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CE4995-73A1-4341-8A99-31B87F9DEE4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1E3400-5F2F-F248-A840-DB1D83D53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59B507-7B82-934C-AC8E-597E5E9117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5EF311B-A53B-4B43-917D-3EE55F9BB722}"/>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8" name="Espace réservé du pied de page 7">
            <a:extLst>
              <a:ext uri="{FF2B5EF4-FFF2-40B4-BE49-F238E27FC236}">
                <a16:creationId xmlns:a16="http://schemas.microsoft.com/office/drawing/2014/main" id="{1F0C63FC-9E2E-174E-8823-65B1BE17FA0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82B717D-5EFF-EE45-8329-562627B762F7}"/>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51761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46AF9-BCB7-D346-BEC3-E2E9E8485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407344-05F2-FF46-8577-9EE4E143B113}"/>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4" name="Espace réservé du pied de page 3">
            <a:extLst>
              <a:ext uri="{FF2B5EF4-FFF2-40B4-BE49-F238E27FC236}">
                <a16:creationId xmlns:a16="http://schemas.microsoft.com/office/drawing/2014/main" id="{58DEF6C3-0E42-0545-BB6E-681FA2EFC79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D9C21D2-CFF9-874F-9FBC-E0C63BAB0525}"/>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201456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DA16B1-BC53-AC47-A1B7-96C48F0CD8EB}"/>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3" name="Espace réservé du pied de page 2">
            <a:extLst>
              <a:ext uri="{FF2B5EF4-FFF2-40B4-BE49-F238E27FC236}">
                <a16:creationId xmlns:a16="http://schemas.microsoft.com/office/drawing/2014/main" id="{C936545D-5CD4-084A-AA04-2F2B789274A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06E395E-4387-9E42-9A93-56F978942393}"/>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334105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F9390-ECC0-9B47-A4F9-857B5C3F36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D7D30F-952E-4C4F-8124-00A1B549BD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523C3F9-D116-0749-9E55-339898BF2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224080-6F98-EB4F-B809-B0E8DC4334BC}"/>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6" name="Espace réservé du pied de page 5">
            <a:extLst>
              <a:ext uri="{FF2B5EF4-FFF2-40B4-BE49-F238E27FC236}">
                <a16:creationId xmlns:a16="http://schemas.microsoft.com/office/drawing/2014/main" id="{C5B9A768-57E9-3E46-ABF1-5AFC4A7738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075DD9-7698-404D-99FC-6B0A7440EEA8}"/>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22089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08C36C-B529-054A-AD90-960C291203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158FD0E-BFBC-FC44-B155-1BD57BC89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34FB51-1FDD-AF47-B80A-13738EE4A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E43CBC-68B7-DF4A-8A73-820606A79618}"/>
              </a:ext>
            </a:extLst>
          </p:cNvPr>
          <p:cNvSpPr>
            <a:spLocks noGrp="1"/>
          </p:cNvSpPr>
          <p:nvPr>
            <p:ph type="dt" sz="half" idx="10"/>
          </p:nvPr>
        </p:nvSpPr>
        <p:spPr/>
        <p:txBody>
          <a:bodyPr/>
          <a:lstStyle/>
          <a:p>
            <a:fld id="{9A886B62-C090-D54C-8802-A85B610B30EC}" type="datetimeFigureOut">
              <a:rPr lang="fr-FR" smtClean="0"/>
              <a:t>31/05/2022</a:t>
            </a:fld>
            <a:endParaRPr lang="fr-FR"/>
          </a:p>
        </p:txBody>
      </p:sp>
      <p:sp>
        <p:nvSpPr>
          <p:cNvPr id="6" name="Espace réservé du pied de page 5">
            <a:extLst>
              <a:ext uri="{FF2B5EF4-FFF2-40B4-BE49-F238E27FC236}">
                <a16:creationId xmlns:a16="http://schemas.microsoft.com/office/drawing/2014/main" id="{68E5C9C4-1177-3842-A82F-9F4F72F500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BA38CC-2369-394E-89F9-21A8E343724E}"/>
              </a:ext>
            </a:extLst>
          </p:cNvPr>
          <p:cNvSpPr>
            <a:spLocks noGrp="1"/>
          </p:cNvSpPr>
          <p:nvPr>
            <p:ph type="sldNum" sz="quarter" idx="12"/>
          </p:nvPr>
        </p:nvSpPr>
        <p:spPr/>
        <p:txBody>
          <a:bodyPr/>
          <a:lstStyle/>
          <a:p>
            <a:fld id="{B5D4D57A-BB4F-0445-8C75-9774F509F29F}" type="slidenum">
              <a:rPr lang="fr-FR" smtClean="0"/>
              <a:t>‹N°›</a:t>
            </a:fld>
            <a:endParaRPr lang="fr-FR"/>
          </a:p>
        </p:txBody>
      </p:sp>
    </p:spTree>
    <p:extLst>
      <p:ext uri="{BB962C8B-B14F-4D97-AF65-F5344CB8AC3E}">
        <p14:creationId xmlns:p14="http://schemas.microsoft.com/office/powerpoint/2010/main" val="162872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34DB72-5161-3E44-8A75-DD8FF0C7C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6C65FC-257B-CE47-9433-ED9209EC97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1E356D-CF35-6548-A2E9-5F8D7121A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86B62-C090-D54C-8802-A85B610B30EC}" type="datetimeFigureOut">
              <a:rPr lang="fr-FR" smtClean="0"/>
              <a:t>31/05/2022</a:t>
            </a:fld>
            <a:endParaRPr lang="fr-FR"/>
          </a:p>
        </p:txBody>
      </p:sp>
      <p:sp>
        <p:nvSpPr>
          <p:cNvPr id="5" name="Espace réservé du pied de page 4">
            <a:extLst>
              <a:ext uri="{FF2B5EF4-FFF2-40B4-BE49-F238E27FC236}">
                <a16:creationId xmlns:a16="http://schemas.microsoft.com/office/drawing/2014/main" id="{4F6E7B36-0C72-B34A-8E0E-B0F631F9C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70E80F1-A711-B946-929C-18D240463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4D57A-BB4F-0445-8C75-9774F509F29F}" type="slidenum">
              <a:rPr lang="fr-FR" smtClean="0"/>
              <a:t>‹N°›</a:t>
            </a:fld>
            <a:endParaRPr lang="fr-FR"/>
          </a:p>
        </p:txBody>
      </p:sp>
      <p:pic>
        <p:nvPicPr>
          <p:cNvPr id="9" name="Image 8">
            <a:extLst>
              <a:ext uri="{FF2B5EF4-FFF2-40B4-BE49-F238E27FC236}">
                <a16:creationId xmlns:a16="http://schemas.microsoft.com/office/drawing/2014/main" id="{5DB500CD-7A77-9947-8BDA-5EA3AB36156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6750" y="5973639"/>
            <a:ext cx="734674" cy="950753"/>
          </a:xfrm>
          <a:prstGeom prst="rect">
            <a:avLst/>
          </a:prstGeom>
        </p:spPr>
      </p:pic>
    </p:spTree>
    <p:extLst>
      <p:ext uri="{BB962C8B-B14F-4D97-AF65-F5344CB8AC3E}">
        <p14:creationId xmlns:p14="http://schemas.microsoft.com/office/powerpoint/2010/main" val="339414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38.jpeg"/><Relationship Id="rId5" Type="http://schemas.microsoft.com/office/2007/relationships/hdphoto" Target="../media/hdphoto2.wdp"/><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40.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4.jpe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5.jpe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48.jpeg">
            <a:extLst>
              <a:ext uri="{FF2B5EF4-FFF2-40B4-BE49-F238E27FC236}">
                <a16:creationId xmlns:a16="http://schemas.microsoft.com/office/drawing/2014/main" id="{65311BEC-A4A0-4AC6-8BEA-29D2D0DDA556}"/>
              </a:ext>
            </a:extLst>
          </p:cNvPr>
          <p:cNvPicPr/>
          <p:nvPr/>
        </p:nvPicPr>
        <p:blipFill rotWithShape="1">
          <a:blip r:embed="rId3" cstate="print"/>
          <a:srcRect t="16420" b="7317"/>
          <a:stretch/>
        </p:blipFill>
        <p:spPr>
          <a:xfrm flipH="1">
            <a:off x="428" y="241"/>
            <a:ext cx="12191144" cy="6857519"/>
          </a:xfrm>
          <a:prstGeom prst="rect">
            <a:avLst/>
          </a:prstGeom>
        </p:spPr>
      </p:pic>
      <p:grpSp>
        <p:nvGrpSpPr>
          <p:cNvPr id="3" name="Groupe 2">
            <a:extLst>
              <a:ext uri="{FF2B5EF4-FFF2-40B4-BE49-F238E27FC236}">
                <a16:creationId xmlns:a16="http://schemas.microsoft.com/office/drawing/2014/main" id="{88FE637A-E2BE-4E07-B95F-55EC7E998602}"/>
              </a:ext>
            </a:extLst>
          </p:cNvPr>
          <p:cNvGrpSpPr/>
          <p:nvPr/>
        </p:nvGrpSpPr>
        <p:grpSpPr>
          <a:xfrm>
            <a:off x="1750888" y="2428541"/>
            <a:ext cx="7434676" cy="3547716"/>
            <a:chOff x="826558" y="625649"/>
            <a:chExt cx="7435196" cy="3547964"/>
          </a:xfrm>
        </p:grpSpPr>
        <p:sp>
          <p:nvSpPr>
            <p:cNvPr id="16" name="Rectangle 15"/>
            <p:cNvSpPr/>
            <p:nvPr/>
          </p:nvSpPr>
          <p:spPr>
            <a:xfrm>
              <a:off x="826558" y="746761"/>
              <a:ext cx="7435196" cy="3426852"/>
            </a:xfrm>
            <a:prstGeom prst="rect">
              <a:avLst/>
            </a:prstGeom>
            <a:solidFill>
              <a:srgbClr val="FFFFFF">
                <a:alpha val="90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179" lvl="1" defTabSz="914358"/>
              <a:endParaRPr lang="en-US" sz="3733" b="1" dirty="0">
                <a:solidFill>
                  <a:srgbClr val="6C4DF4"/>
                </a:solidFill>
                <a:latin typeface="Raleway"/>
                <a:cs typeface="Raleway"/>
              </a:endParaRPr>
            </a:p>
            <a:p>
              <a:pPr marL="457179" lvl="1" defTabSz="914358">
                <a:lnSpc>
                  <a:spcPct val="140000"/>
                </a:lnSpc>
              </a:pPr>
              <a:endParaRPr lang="en-US" sz="533" b="1" dirty="0">
                <a:solidFill>
                  <a:prstClr val="white"/>
                </a:solidFill>
                <a:latin typeface="Raleway"/>
                <a:cs typeface="Raleway"/>
              </a:endParaRP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714" y="625649"/>
              <a:ext cx="1546273" cy="2001058"/>
            </a:xfrm>
            <a:prstGeom prst="rect">
              <a:avLst/>
            </a:prstGeom>
          </p:spPr>
        </p:pic>
        <p:sp>
          <p:nvSpPr>
            <p:cNvPr id="18" name="Rectangle 17"/>
            <p:cNvSpPr/>
            <p:nvPr/>
          </p:nvSpPr>
          <p:spPr>
            <a:xfrm>
              <a:off x="2121552" y="1072141"/>
              <a:ext cx="6108116" cy="1108074"/>
            </a:xfrm>
            <a:prstGeom prst="rect">
              <a:avLst/>
            </a:prstGeom>
          </p:spPr>
          <p:txBody>
            <a:bodyPr wrap="square">
              <a:spAutoFit/>
            </a:bodyPr>
            <a:lstStyle/>
            <a:p>
              <a:pPr marL="457179" lvl="1" defTabSz="914358"/>
              <a:r>
                <a:rPr lang="fr-FR" sz="3800" b="1" dirty="0">
                  <a:solidFill>
                    <a:srgbClr val="FF0000"/>
                  </a:solidFill>
                  <a:latin typeface="Helvetica" pitchFamily="2" charset="0"/>
                  <a:cs typeface="Arial Black" panose="020B0604020202020204" pitchFamily="34" charset="0"/>
                </a:rPr>
                <a:t>Plumes de dirigeants </a:t>
              </a:r>
              <a:r>
                <a:rPr lang="fr-FR" sz="2800" b="1" dirty="0">
                  <a:solidFill>
                    <a:srgbClr val="000000"/>
                  </a:solidFill>
                  <a:latin typeface="Helvetica" pitchFamily="2" charset="0"/>
                  <a:cs typeface="Arial Black" panose="020B0604020202020204" pitchFamily="34" charset="0"/>
                </a:rPr>
                <a:t>Comment écrire à la place de…</a:t>
              </a:r>
            </a:p>
          </p:txBody>
        </p:sp>
      </p:grpSp>
      <p:sp>
        <p:nvSpPr>
          <p:cNvPr id="7" name="Shape 1028">
            <a:extLst>
              <a:ext uri="{FF2B5EF4-FFF2-40B4-BE49-F238E27FC236}">
                <a16:creationId xmlns:a16="http://schemas.microsoft.com/office/drawing/2014/main" id="{8B7DC87C-EC6F-F844-B451-0E704925E41E}"/>
              </a:ext>
            </a:extLst>
          </p:cNvPr>
          <p:cNvSpPr/>
          <p:nvPr/>
        </p:nvSpPr>
        <p:spPr>
          <a:xfrm>
            <a:off x="9700205" y="379289"/>
            <a:ext cx="2102417" cy="513413"/>
          </a:xfrm>
          <a:prstGeom prst="rect">
            <a:avLst/>
          </a:prstGeom>
          <a:noFill/>
          <a:ln w="25400" cap="flat" cmpd="sng">
            <a:solidFill>
              <a:srgbClr val="FF0000"/>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3200" b="1" spc="-64">
                <a:latin typeface="Rajdhani Semibold"/>
                <a:ea typeface="Rajdhani Semibold"/>
                <a:cs typeface="Rajdhani Semibold"/>
                <a:sym typeface="Rajdhani Semibold"/>
              </a:defRPr>
            </a:lvl1pPr>
          </a:lstStyle>
          <a:p>
            <a:pPr algn="ctr" defTabSz="914358"/>
            <a:r>
              <a:rPr lang="en-US" sz="1401" spc="0" dirty="0">
                <a:solidFill>
                  <a:srgbClr val="FF0000"/>
                </a:solidFill>
                <a:latin typeface="Raleway" panose="020B0003030101060003" pitchFamily="34" charset="0"/>
              </a:rPr>
              <a:t>Mardi 17 </a:t>
            </a:r>
            <a:r>
              <a:rPr lang="en-US" sz="1401" spc="0" dirty="0" err="1">
                <a:solidFill>
                  <a:srgbClr val="FF0000"/>
                </a:solidFill>
                <a:latin typeface="Raleway" panose="020B0003030101060003" pitchFamily="34" charset="0"/>
              </a:rPr>
              <a:t>mai</a:t>
            </a:r>
            <a:r>
              <a:rPr lang="en-US" sz="1401" spc="0" dirty="0">
                <a:solidFill>
                  <a:srgbClr val="FF0000"/>
                </a:solidFill>
                <a:latin typeface="Raleway" panose="020B0003030101060003" pitchFamily="34" charset="0"/>
              </a:rPr>
              <a:t> 2022</a:t>
            </a:r>
          </a:p>
        </p:txBody>
      </p:sp>
      <p:sp>
        <p:nvSpPr>
          <p:cNvPr id="9" name="ZoneTexte 8">
            <a:extLst>
              <a:ext uri="{FF2B5EF4-FFF2-40B4-BE49-F238E27FC236}">
                <a16:creationId xmlns:a16="http://schemas.microsoft.com/office/drawing/2014/main" id="{EF909500-FAD0-F348-9F4F-DF1C4CACA4C2}"/>
              </a:ext>
            </a:extLst>
          </p:cNvPr>
          <p:cNvSpPr txBox="1"/>
          <p:nvPr/>
        </p:nvSpPr>
        <p:spPr>
          <a:xfrm>
            <a:off x="1939160" y="4399282"/>
            <a:ext cx="6927749" cy="1323439"/>
          </a:xfrm>
          <a:prstGeom prst="rect">
            <a:avLst/>
          </a:prstGeom>
          <a:noFill/>
        </p:spPr>
        <p:txBody>
          <a:bodyPr wrap="square" lIns="91440" tIns="45720" rIns="91440" bIns="45720" anchor="t">
            <a:spAutoFit/>
          </a:bodyPr>
          <a:lstStyle/>
          <a:p>
            <a:pPr algn="ctr"/>
            <a:r>
              <a:rPr lang="fr-FR" dirty="0">
                <a:latin typeface="Helvetica"/>
                <a:cs typeface="Arial Black" panose="020B0604020202020204" pitchFamily="34" charset="0"/>
              </a:rPr>
              <a:t>Avec </a:t>
            </a:r>
            <a:r>
              <a:rPr lang="fr-FR" sz="1800" b="1" dirty="0">
                <a:solidFill>
                  <a:srgbClr val="FF0000"/>
                </a:solidFill>
                <a:latin typeface="Helvetica"/>
                <a:cs typeface="Arial Black" panose="020B0604020202020204" pitchFamily="34" charset="0"/>
              </a:rPr>
              <a:t>Frédéric </a:t>
            </a:r>
            <a:r>
              <a:rPr lang="fr-FR" sz="1800" b="1" dirty="0" err="1">
                <a:solidFill>
                  <a:srgbClr val="FF0000"/>
                </a:solidFill>
                <a:latin typeface="Helvetica"/>
                <a:cs typeface="Arial Black" panose="020B0604020202020204" pitchFamily="34" charset="0"/>
              </a:rPr>
              <a:t>Vallois</a:t>
            </a:r>
            <a:r>
              <a:rPr lang="fr-FR" b="1" dirty="0">
                <a:solidFill>
                  <a:srgbClr val="FF0000"/>
                </a:solidFill>
                <a:latin typeface="Helvetica"/>
                <a:cs typeface="Arial Black" panose="020B0604020202020204" pitchFamily="34" charset="0"/>
              </a:rPr>
              <a:t> </a:t>
            </a:r>
            <a:r>
              <a:rPr lang="fr-FR" dirty="0">
                <a:latin typeface="Helvetica"/>
                <a:cs typeface="Arial Black" panose="020B0604020202020204" pitchFamily="34" charset="0"/>
              </a:rPr>
              <a:t>– </a:t>
            </a:r>
            <a:r>
              <a:rPr lang="fr-FR" dirty="0">
                <a:latin typeface="Helvetica"/>
                <a:cs typeface="Calibri"/>
              </a:rPr>
              <a:t>Plume</a:t>
            </a:r>
            <a:r>
              <a:rPr lang="fr-FR" dirty="0">
                <a:latin typeface="Helvetica"/>
                <a:ea typeface="+mn-lt"/>
                <a:cs typeface="+mn-lt"/>
              </a:rPr>
              <a:t> auprès du Directoire de Vivendi et directeur de la communication interne groupe</a:t>
            </a:r>
            <a:endParaRPr lang="fr-FR" sz="1800">
              <a:latin typeface="Helvetica"/>
              <a:cs typeface="Arial Black" panose="020B0604020202020204" pitchFamily="34" charset="0"/>
            </a:endParaRPr>
          </a:p>
          <a:p>
            <a:pPr algn="ctr"/>
            <a:endParaRPr lang="fr-FR" sz="800" dirty="0">
              <a:latin typeface="Helvetica" pitchFamily="2" charset="0"/>
              <a:cs typeface="Arial Black" panose="020B0604020202020204" pitchFamily="34" charset="0"/>
            </a:endParaRPr>
          </a:p>
          <a:p>
            <a:pPr algn="ctr"/>
            <a:r>
              <a:rPr lang="fr-FR" dirty="0">
                <a:latin typeface="Helvetica"/>
                <a:cs typeface="Arial Black" panose="020B0604020202020204" pitchFamily="34" charset="0"/>
              </a:rPr>
              <a:t>Avec </a:t>
            </a:r>
            <a:r>
              <a:rPr lang="fr-FR" b="1" dirty="0">
                <a:solidFill>
                  <a:srgbClr val="FF0000"/>
                </a:solidFill>
                <a:latin typeface="Helvetica"/>
                <a:cs typeface="Arial Black" panose="020B0604020202020204" pitchFamily="34" charset="0"/>
              </a:rPr>
              <a:t>Elie-Benjamin Loyer </a:t>
            </a:r>
            <a:r>
              <a:rPr lang="fr-FR" dirty="0">
                <a:latin typeface="Helvetica"/>
                <a:cs typeface="Arial Black" panose="020B0604020202020204" pitchFamily="34" charset="0"/>
              </a:rPr>
              <a:t>–</a:t>
            </a:r>
            <a:r>
              <a:rPr lang="fr-FR" dirty="0">
                <a:solidFill>
                  <a:srgbClr val="FF0000"/>
                </a:solidFill>
                <a:latin typeface="Helvetica"/>
                <a:cs typeface="Arial Black" panose="020B0604020202020204" pitchFamily="34" charset="0"/>
              </a:rPr>
              <a:t> </a:t>
            </a:r>
            <a:r>
              <a:rPr lang="fr-FR" dirty="0">
                <a:latin typeface="Helvetica"/>
                <a:cs typeface="Arial Black" panose="020B0604020202020204" pitchFamily="34" charset="0"/>
              </a:rPr>
              <a:t>Conseiller discours et écriture au cabinet de la Directrice générale de l'UNESCO Audrey </a:t>
            </a:r>
            <a:r>
              <a:rPr lang="fr-FR" dirty="0" err="1">
                <a:latin typeface="Helvetica"/>
                <a:cs typeface="Arial Black" panose="020B0604020202020204" pitchFamily="34" charset="0"/>
              </a:rPr>
              <a:t>Azoulay</a:t>
            </a:r>
            <a:endParaRPr lang="fr-FR">
              <a:latin typeface="Calibri"/>
              <a:cs typeface="Calibri"/>
            </a:endParaRPr>
          </a:p>
        </p:txBody>
      </p:sp>
      <p:cxnSp>
        <p:nvCxnSpPr>
          <p:cNvPr id="4" name="Connecteur droit 3">
            <a:extLst>
              <a:ext uri="{FF2B5EF4-FFF2-40B4-BE49-F238E27FC236}">
                <a16:creationId xmlns:a16="http://schemas.microsoft.com/office/drawing/2014/main" id="{ADCE9A90-AE9D-48A6-AABD-AEB63AA42694}"/>
              </a:ext>
            </a:extLst>
          </p:cNvPr>
          <p:cNvCxnSpPr>
            <a:cxnSpLocks/>
          </p:cNvCxnSpPr>
          <p:nvPr/>
        </p:nvCxnSpPr>
        <p:spPr>
          <a:xfrm>
            <a:off x="2206589" y="4251571"/>
            <a:ext cx="67018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6265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2"/>
          <a:stretch>
            <a:fillRect/>
          </a:stretch>
        </p:blipFill>
        <p:spPr>
          <a:xfrm>
            <a:off x="158351" y="6187888"/>
            <a:ext cx="591472" cy="522257"/>
          </a:xfrm>
          <a:prstGeom prst="rect">
            <a:avLst/>
          </a:prstGeom>
        </p:spPr>
      </p:pic>
      <p:sp>
        <p:nvSpPr>
          <p:cNvPr id="17" name="ZoneTexte 16">
            <a:extLst>
              <a:ext uri="{FF2B5EF4-FFF2-40B4-BE49-F238E27FC236}">
                <a16:creationId xmlns:a16="http://schemas.microsoft.com/office/drawing/2014/main" id="{1671FDD3-613F-7645-8D37-0635F2449759}"/>
              </a:ext>
            </a:extLst>
          </p:cNvPr>
          <p:cNvSpPr txBox="1"/>
          <p:nvPr/>
        </p:nvSpPr>
        <p:spPr>
          <a:xfrm>
            <a:off x="9988550" y="295454"/>
            <a:ext cx="2203450" cy="523220"/>
          </a:xfrm>
          <a:prstGeom prst="rect">
            <a:avLst/>
          </a:prstGeom>
          <a:solidFill>
            <a:srgbClr val="FF3E3F"/>
          </a:solidFill>
        </p:spPr>
        <p:txBody>
          <a:bodyPr wrap="square" rtlCol="0">
            <a:spAutoFit/>
          </a:bodyPr>
          <a:lstStyle/>
          <a:p>
            <a:pPr algn="ctr"/>
            <a:r>
              <a:rPr lang="fr-FR" sz="2800" dirty="0">
                <a:solidFill>
                  <a:schemeClr val="bg1"/>
                </a:solidFill>
                <a:latin typeface="Helvetica" panose="020B0604020202020204" pitchFamily="34" charset="0"/>
                <a:cs typeface="Helvetica" panose="020B0604020202020204" pitchFamily="34" charset="0"/>
              </a:rPr>
              <a:t>Good buzz</a:t>
            </a:r>
          </a:p>
        </p:txBody>
      </p:sp>
      <p:sp>
        <p:nvSpPr>
          <p:cNvPr id="10" name="ZoneTexte 9">
            <a:extLst>
              <a:ext uri="{FF2B5EF4-FFF2-40B4-BE49-F238E27FC236}">
                <a16:creationId xmlns:a16="http://schemas.microsoft.com/office/drawing/2014/main" id="{08E006F5-A5C9-8048-9490-5DEC729D6719}"/>
              </a:ext>
            </a:extLst>
          </p:cNvPr>
          <p:cNvSpPr txBox="1"/>
          <p:nvPr/>
        </p:nvSpPr>
        <p:spPr>
          <a:xfrm>
            <a:off x="1790690" y="1223084"/>
            <a:ext cx="9044831" cy="646331"/>
          </a:xfrm>
          <a:prstGeom prst="rect">
            <a:avLst/>
          </a:prstGeom>
          <a:noFill/>
        </p:spPr>
        <p:txBody>
          <a:bodyPr wrap="square">
            <a:spAutoFit/>
          </a:bodyPr>
          <a:lstStyle/>
          <a:p>
            <a:pPr algn="ctr"/>
            <a:r>
              <a:rPr lang="fr-FR" b="1" dirty="0">
                <a:latin typeface="Arial" panose="020B0604020202020204" pitchFamily="34" charset="0"/>
                <a:cs typeface="Arial" panose="020B0604020202020204" pitchFamily="34" charset="0"/>
              </a:rPr>
              <a:t>Le blog « De quoi je me MEL » de Michel-Edouard Leclerc</a:t>
            </a:r>
            <a:br>
              <a:rPr lang="fr-FR" b="1"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Président des centres E. Leclerc</a:t>
            </a:r>
          </a:p>
        </p:txBody>
      </p:sp>
      <p:pic>
        <p:nvPicPr>
          <p:cNvPr id="11266" name="Picture 2" descr="Histoire du logo Leclerc : une dimension religieuse &amp; altruiste ?">
            <a:extLst>
              <a:ext uri="{FF2B5EF4-FFF2-40B4-BE49-F238E27FC236}">
                <a16:creationId xmlns:a16="http://schemas.microsoft.com/office/drawing/2014/main" id="{1493E018-3C7A-D24E-9A0A-6D99320FD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60" y="76926"/>
            <a:ext cx="3604463" cy="108133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B67723A2-79CF-0E47-B704-356EB2E13B68}"/>
              </a:ext>
            </a:extLst>
          </p:cNvPr>
          <p:cNvPicPr>
            <a:picLocks noChangeAspect="1"/>
          </p:cNvPicPr>
          <p:nvPr/>
        </p:nvPicPr>
        <p:blipFill>
          <a:blip r:embed="rId4"/>
          <a:stretch>
            <a:fillRect/>
          </a:stretch>
        </p:blipFill>
        <p:spPr>
          <a:xfrm>
            <a:off x="2162420" y="2056308"/>
            <a:ext cx="8301370" cy="4392708"/>
          </a:xfrm>
          <a:prstGeom prst="rect">
            <a:avLst/>
          </a:prstGeom>
        </p:spPr>
      </p:pic>
    </p:spTree>
    <p:extLst>
      <p:ext uri="{BB962C8B-B14F-4D97-AF65-F5344CB8AC3E}">
        <p14:creationId xmlns:p14="http://schemas.microsoft.com/office/powerpoint/2010/main" val="22341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3"/>
          <a:stretch>
            <a:fillRect/>
          </a:stretch>
        </p:blipFill>
        <p:spPr>
          <a:xfrm>
            <a:off x="158351" y="6187888"/>
            <a:ext cx="591472" cy="522257"/>
          </a:xfrm>
          <a:prstGeom prst="rect">
            <a:avLst/>
          </a:prstGeom>
        </p:spPr>
      </p:pic>
      <p:sp>
        <p:nvSpPr>
          <p:cNvPr id="17" name="ZoneTexte 16">
            <a:extLst>
              <a:ext uri="{FF2B5EF4-FFF2-40B4-BE49-F238E27FC236}">
                <a16:creationId xmlns:a16="http://schemas.microsoft.com/office/drawing/2014/main" id="{1671FDD3-613F-7645-8D37-0635F2449759}"/>
              </a:ext>
            </a:extLst>
          </p:cNvPr>
          <p:cNvSpPr txBox="1"/>
          <p:nvPr/>
        </p:nvSpPr>
        <p:spPr>
          <a:xfrm>
            <a:off x="9988550" y="295454"/>
            <a:ext cx="2203450" cy="523220"/>
          </a:xfrm>
          <a:prstGeom prst="rect">
            <a:avLst/>
          </a:prstGeom>
          <a:solidFill>
            <a:srgbClr val="FF3E3F"/>
          </a:solidFill>
        </p:spPr>
        <p:txBody>
          <a:bodyPr wrap="square" rtlCol="0">
            <a:spAutoFit/>
          </a:bodyPr>
          <a:lstStyle/>
          <a:p>
            <a:pPr algn="ctr"/>
            <a:r>
              <a:rPr lang="fr-FR" sz="2800" dirty="0">
                <a:solidFill>
                  <a:schemeClr val="bg1"/>
                </a:solidFill>
                <a:latin typeface="Helvetica" panose="020B0604020202020204" pitchFamily="34" charset="0"/>
                <a:cs typeface="Helvetica" panose="020B0604020202020204" pitchFamily="34" charset="0"/>
              </a:rPr>
              <a:t>Good buzz</a:t>
            </a:r>
          </a:p>
        </p:txBody>
      </p:sp>
      <p:sp>
        <p:nvSpPr>
          <p:cNvPr id="10" name="ZoneTexte 9">
            <a:extLst>
              <a:ext uri="{FF2B5EF4-FFF2-40B4-BE49-F238E27FC236}">
                <a16:creationId xmlns:a16="http://schemas.microsoft.com/office/drawing/2014/main" id="{08E006F5-A5C9-8048-9490-5DEC729D6719}"/>
              </a:ext>
            </a:extLst>
          </p:cNvPr>
          <p:cNvSpPr txBox="1"/>
          <p:nvPr/>
        </p:nvSpPr>
        <p:spPr>
          <a:xfrm>
            <a:off x="1790689" y="1236728"/>
            <a:ext cx="9044831" cy="646331"/>
          </a:xfrm>
          <a:prstGeom prst="rect">
            <a:avLst/>
          </a:prstGeom>
          <a:noFill/>
        </p:spPr>
        <p:txBody>
          <a:bodyPr wrap="square">
            <a:spAutoFit/>
          </a:bodyPr>
          <a:lstStyle/>
          <a:p>
            <a:pPr algn="ctr"/>
            <a:r>
              <a:rPr lang="fr-FR" b="1" dirty="0">
                <a:latin typeface="Arial" panose="020B0604020202020204" pitchFamily="34" charset="0"/>
                <a:cs typeface="Arial" panose="020B0604020202020204" pitchFamily="34" charset="0"/>
              </a:rPr>
              <a:t>Le compte Twitter d’</a:t>
            </a:r>
            <a:r>
              <a:rPr lang="fr-FR" b="1" dirty="0" err="1">
                <a:latin typeface="Arial" panose="020B0604020202020204" pitchFamily="34" charset="0"/>
                <a:cs typeface="Arial" panose="020B0604020202020204" pitchFamily="34" charset="0"/>
              </a:rPr>
              <a:t>Elon</a:t>
            </a:r>
            <a:r>
              <a:rPr lang="fr-FR" b="1" dirty="0">
                <a:latin typeface="Arial" panose="020B0604020202020204" pitchFamily="34" charset="0"/>
                <a:cs typeface="Arial" panose="020B0604020202020204" pitchFamily="34" charset="0"/>
              </a:rPr>
              <a:t> </a:t>
            </a:r>
            <a:r>
              <a:rPr lang="fr-FR" b="1" dirty="0" err="1">
                <a:latin typeface="Arial" panose="020B0604020202020204" pitchFamily="34" charset="0"/>
                <a:cs typeface="Arial" panose="020B0604020202020204" pitchFamily="34" charset="0"/>
              </a:rPr>
              <a:t>Musk</a:t>
            </a:r>
            <a:r>
              <a:rPr lang="fr-FR" b="1" dirty="0">
                <a:latin typeface="Arial" panose="020B0604020202020204" pitchFamily="34" charset="0"/>
                <a:cs typeface="Arial" panose="020B0604020202020204" pitchFamily="34" charset="0"/>
              </a:rPr>
              <a:t>,</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dirigeant de Tesla et </a:t>
            </a:r>
            <a:r>
              <a:rPr lang="fr-FR" b="1" dirty="0" err="1">
                <a:latin typeface="Arial" panose="020B0604020202020204" pitchFamily="34" charset="0"/>
                <a:cs typeface="Arial" panose="020B0604020202020204" pitchFamily="34" charset="0"/>
              </a:rPr>
              <a:t>SpaceX</a:t>
            </a:r>
            <a:endParaRPr lang="fr-FR" dirty="0">
              <a:latin typeface="Arial" panose="020B0604020202020204" pitchFamily="34" charset="0"/>
              <a:cs typeface="Arial" panose="020B0604020202020204" pitchFamily="34" charset="0"/>
            </a:endParaRPr>
          </a:p>
        </p:txBody>
      </p:sp>
      <p:pic>
        <p:nvPicPr>
          <p:cNvPr id="11268" name="Picture 4" descr="Tesla Logo : histoire, signification de l'emblème">
            <a:extLst>
              <a:ext uri="{FF2B5EF4-FFF2-40B4-BE49-F238E27FC236}">
                <a16:creationId xmlns:a16="http://schemas.microsoft.com/office/drawing/2014/main" id="{058024C8-83D1-F143-A7AB-589C497414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2791"/>
          <a:stretch/>
        </p:blipFill>
        <p:spPr bwMode="auto">
          <a:xfrm>
            <a:off x="454086" y="147855"/>
            <a:ext cx="4277840" cy="65472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6C29E8A-7530-324C-87A8-5B3D9132018D}"/>
              </a:ext>
            </a:extLst>
          </p:cNvPr>
          <p:cNvPicPr>
            <a:picLocks noChangeAspect="1"/>
          </p:cNvPicPr>
          <p:nvPr/>
        </p:nvPicPr>
        <p:blipFill>
          <a:blip r:embed="rId5"/>
          <a:stretch>
            <a:fillRect/>
          </a:stretch>
        </p:blipFill>
        <p:spPr>
          <a:xfrm>
            <a:off x="2034856" y="2204333"/>
            <a:ext cx="4654820" cy="3627804"/>
          </a:xfrm>
          <a:prstGeom prst="rect">
            <a:avLst/>
          </a:prstGeom>
        </p:spPr>
      </p:pic>
      <p:pic>
        <p:nvPicPr>
          <p:cNvPr id="8" name="Image 7">
            <a:extLst>
              <a:ext uri="{FF2B5EF4-FFF2-40B4-BE49-F238E27FC236}">
                <a16:creationId xmlns:a16="http://schemas.microsoft.com/office/drawing/2014/main" id="{8511699C-BAF9-E149-A445-4E1C08BBF29A}"/>
              </a:ext>
            </a:extLst>
          </p:cNvPr>
          <p:cNvPicPr>
            <a:picLocks noChangeAspect="1"/>
          </p:cNvPicPr>
          <p:nvPr/>
        </p:nvPicPr>
        <p:blipFill>
          <a:blip r:embed="rId6"/>
          <a:stretch>
            <a:fillRect/>
          </a:stretch>
        </p:blipFill>
        <p:spPr>
          <a:xfrm>
            <a:off x="7130468" y="2192271"/>
            <a:ext cx="3845728" cy="3627803"/>
          </a:xfrm>
          <a:prstGeom prst="rect">
            <a:avLst/>
          </a:prstGeom>
        </p:spPr>
      </p:pic>
    </p:spTree>
    <p:extLst>
      <p:ext uri="{BB962C8B-B14F-4D97-AF65-F5344CB8AC3E}">
        <p14:creationId xmlns:p14="http://schemas.microsoft.com/office/powerpoint/2010/main" val="333176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3"/>
          <a:stretch>
            <a:fillRect/>
          </a:stretch>
        </p:blipFill>
        <p:spPr>
          <a:xfrm>
            <a:off x="158351" y="6187888"/>
            <a:ext cx="591472" cy="522257"/>
          </a:xfrm>
          <a:prstGeom prst="rect">
            <a:avLst/>
          </a:prstGeom>
        </p:spPr>
      </p:pic>
      <p:sp>
        <p:nvSpPr>
          <p:cNvPr id="17" name="ZoneTexte 16">
            <a:extLst>
              <a:ext uri="{FF2B5EF4-FFF2-40B4-BE49-F238E27FC236}">
                <a16:creationId xmlns:a16="http://schemas.microsoft.com/office/drawing/2014/main" id="{1671FDD3-613F-7645-8D37-0635F2449759}"/>
              </a:ext>
            </a:extLst>
          </p:cNvPr>
          <p:cNvSpPr txBox="1"/>
          <p:nvPr/>
        </p:nvSpPr>
        <p:spPr>
          <a:xfrm>
            <a:off x="9988550" y="295454"/>
            <a:ext cx="2203450" cy="523220"/>
          </a:xfrm>
          <a:prstGeom prst="rect">
            <a:avLst/>
          </a:prstGeom>
          <a:solidFill>
            <a:srgbClr val="FF3E3F"/>
          </a:solidFill>
        </p:spPr>
        <p:txBody>
          <a:bodyPr wrap="square" rtlCol="0">
            <a:spAutoFit/>
          </a:bodyPr>
          <a:lstStyle/>
          <a:p>
            <a:pPr algn="ctr"/>
            <a:r>
              <a:rPr lang="fr-FR" sz="2800" dirty="0">
                <a:solidFill>
                  <a:schemeClr val="bg1"/>
                </a:solidFill>
                <a:latin typeface="Helvetica" panose="020B0604020202020204" pitchFamily="34" charset="0"/>
                <a:cs typeface="Helvetica" panose="020B0604020202020204" pitchFamily="34" charset="0"/>
              </a:rPr>
              <a:t>Good buzz</a:t>
            </a:r>
          </a:p>
        </p:txBody>
      </p:sp>
      <p:sp>
        <p:nvSpPr>
          <p:cNvPr id="10" name="ZoneTexte 9">
            <a:extLst>
              <a:ext uri="{FF2B5EF4-FFF2-40B4-BE49-F238E27FC236}">
                <a16:creationId xmlns:a16="http://schemas.microsoft.com/office/drawing/2014/main" id="{08E006F5-A5C9-8048-9490-5DEC729D6719}"/>
              </a:ext>
            </a:extLst>
          </p:cNvPr>
          <p:cNvSpPr txBox="1"/>
          <p:nvPr/>
        </p:nvSpPr>
        <p:spPr>
          <a:xfrm>
            <a:off x="1790689" y="1236728"/>
            <a:ext cx="9044831" cy="646331"/>
          </a:xfrm>
          <a:prstGeom prst="rect">
            <a:avLst/>
          </a:prstGeom>
          <a:noFill/>
        </p:spPr>
        <p:txBody>
          <a:bodyPr wrap="square">
            <a:spAutoFit/>
          </a:bodyPr>
          <a:lstStyle/>
          <a:p>
            <a:pPr algn="ctr"/>
            <a:r>
              <a:rPr lang="fr-FR" b="1" dirty="0">
                <a:latin typeface="Arial" panose="020B0604020202020204" pitchFamily="34" charset="0"/>
                <a:cs typeface="Arial" panose="020B0604020202020204" pitchFamily="34" charset="0"/>
              </a:rPr>
              <a:t>Le compte </a:t>
            </a:r>
            <a:r>
              <a:rPr lang="fr-FR" b="1" dirty="0" err="1">
                <a:latin typeface="Arial" panose="020B0604020202020204" pitchFamily="34" charset="0"/>
                <a:cs typeface="Arial" panose="020B0604020202020204" pitchFamily="34" charset="0"/>
              </a:rPr>
              <a:t>Linkedin</a:t>
            </a:r>
            <a:r>
              <a:rPr lang="fr-FR" b="1" dirty="0">
                <a:latin typeface="Arial" panose="020B0604020202020204" pitchFamily="34" charset="0"/>
                <a:cs typeface="Arial" panose="020B0604020202020204" pitchFamily="34" charset="0"/>
              </a:rPr>
              <a:t> d’Alain </a:t>
            </a:r>
            <a:r>
              <a:rPr lang="fr-FR" b="1" dirty="0" err="1">
                <a:latin typeface="Arial" panose="020B0604020202020204" pitchFamily="34" charset="0"/>
                <a:cs typeface="Arial" panose="020B0604020202020204" pitchFamily="34" charset="0"/>
              </a:rPr>
              <a:t>Roumilhac</a:t>
            </a:r>
            <a:r>
              <a:rPr lang="fr-FR" b="1" dirty="0">
                <a:latin typeface="Arial" panose="020B0604020202020204" pitchFamily="34" charset="0"/>
                <a:cs typeface="Arial" panose="020B0604020202020204" pitchFamily="34" charset="0"/>
              </a:rPr>
              <a:t>,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Président de </a:t>
            </a:r>
            <a:r>
              <a:rPr lang="fr-FR" b="1" dirty="0" err="1">
                <a:latin typeface="Arial" panose="020B0604020202020204" pitchFamily="34" charset="0"/>
                <a:cs typeface="Arial" panose="020B0604020202020204" pitchFamily="34" charset="0"/>
              </a:rPr>
              <a:t>ManpowerGroup</a:t>
            </a:r>
            <a:r>
              <a:rPr lang="fr-FR" b="1" dirty="0">
                <a:latin typeface="Arial" panose="020B0604020202020204" pitchFamily="34" charset="0"/>
                <a:cs typeface="Arial" panose="020B0604020202020204" pitchFamily="34" charset="0"/>
              </a:rPr>
              <a:t> France</a:t>
            </a:r>
            <a:endParaRPr lang="fr-FR" dirty="0">
              <a:latin typeface="Arial" panose="020B0604020202020204" pitchFamily="34" charset="0"/>
              <a:cs typeface="Arial" panose="020B0604020202020204" pitchFamily="34" charset="0"/>
            </a:endParaRPr>
          </a:p>
        </p:txBody>
      </p:sp>
      <p:pic>
        <p:nvPicPr>
          <p:cNvPr id="2050" name="Picture 2" descr="ManpowerGroup Newsroom">
            <a:extLst>
              <a:ext uri="{FF2B5EF4-FFF2-40B4-BE49-F238E27FC236}">
                <a16:creationId xmlns:a16="http://schemas.microsoft.com/office/drawing/2014/main" id="{9C729BDD-7D4A-E244-B5E1-BBF915D49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585" y="246932"/>
            <a:ext cx="3446584" cy="766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ain Roumilhac, président de Manpower France.">
            <a:extLst>
              <a:ext uri="{FF2B5EF4-FFF2-40B4-BE49-F238E27FC236}">
                <a16:creationId xmlns:a16="http://schemas.microsoft.com/office/drawing/2014/main" id="{5A9C5970-5DA8-824A-A593-D6BD17573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837" y="2436464"/>
            <a:ext cx="3472962" cy="380267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5828ACB9-2DDD-D14E-A011-87102F59FA0F}"/>
              </a:ext>
            </a:extLst>
          </p:cNvPr>
          <p:cNvPicPr>
            <a:picLocks noChangeAspect="1"/>
          </p:cNvPicPr>
          <p:nvPr/>
        </p:nvPicPr>
        <p:blipFill>
          <a:blip r:embed="rId6"/>
          <a:stretch>
            <a:fillRect/>
          </a:stretch>
        </p:blipFill>
        <p:spPr>
          <a:xfrm>
            <a:off x="6285202" y="2436464"/>
            <a:ext cx="4268964" cy="3802674"/>
          </a:xfrm>
          <a:prstGeom prst="rect">
            <a:avLst/>
          </a:prstGeom>
        </p:spPr>
      </p:pic>
    </p:spTree>
    <p:extLst>
      <p:ext uri="{BB962C8B-B14F-4D97-AF65-F5344CB8AC3E}">
        <p14:creationId xmlns:p14="http://schemas.microsoft.com/office/powerpoint/2010/main" val="271596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n speaking in front of crowd">
            <a:extLst>
              <a:ext uri="{FF2B5EF4-FFF2-40B4-BE49-F238E27FC236}">
                <a16:creationId xmlns:a16="http://schemas.microsoft.com/office/drawing/2014/main" id="{BCDE607D-5455-F043-9F33-E7CDE7D4E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46" b="9937"/>
          <a:stretch/>
        </p:blipFill>
        <p:spPr bwMode="auto">
          <a:xfrm>
            <a:off x="906022" y="0"/>
            <a:ext cx="1128597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4"/>
          <a:stretch>
            <a:fillRect/>
          </a:stretch>
        </p:blipFill>
        <p:spPr>
          <a:xfrm>
            <a:off x="158351" y="6187888"/>
            <a:ext cx="591472" cy="522257"/>
          </a:xfrm>
          <a:prstGeom prst="rect">
            <a:avLst/>
          </a:prstGeom>
        </p:spPr>
      </p:pic>
      <p:sp>
        <p:nvSpPr>
          <p:cNvPr id="13" name="ZoneTexte 12">
            <a:extLst>
              <a:ext uri="{FF2B5EF4-FFF2-40B4-BE49-F238E27FC236}">
                <a16:creationId xmlns:a16="http://schemas.microsoft.com/office/drawing/2014/main" id="{4373AB09-49AA-5E4D-AC7B-5302CB62F244}"/>
              </a:ext>
            </a:extLst>
          </p:cNvPr>
          <p:cNvSpPr txBox="1"/>
          <p:nvPr/>
        </p:nvSpPr>
        <p:spPr>
          <a:xfrm>
            <a:off x="2335091" y="520015"/>
            <a:ext cx="8487310" cy="1323439"/>
          </a:xfrm>
          <a:prstGeom prst="rect">
            <a:avLst/>
          </a:prstGeom>
          <a:solidFill>
            <a:srgbClr val="FF3E3F"/>
          </a:solidFill>
        </p:spPr>
        <p:txBody>
          <a:bodyPr wrap="square" rtlCol="0">
            <a:spAutoFit/>
          </a:bodyPr>
          <a:lstStyle/>
          <a:p>
            <a:pPr algn="ctr"/>
            <a:r>
              <a:rPr lang="fr-FR" sz="4000" dirty="0">
                <a:solidFill>
                  <a:schemeClr val="bg1"/>
                </a:solidFill>
                <a:latin typeface="Helvetica" panose="020B0604020202020204" pitchFamily="34" charset="0"/>
                <a:cs typeface="Helvetica" panose="020B0604020202020204" pitchFamily="34" charset="0"/>
              </a:rPr>
              <a:t>Les ingrédients d’une bonne prise de parole en public</a:t>
            </a:r>
          </a:p>
        </p:txBody>
      </p:sp>
      <p:sp>
        <p:nvSpPr>
          <p:cNvPr id="14" name="ZoneTexte 13">
            <a:extLst>
              <a:ext uri="{FF2B5EF4-FFF2-40B4-BE49-F238E27FC236}">
                <a16:creationId xmlns:a16="http://schemas.microsoft.com/office/drawing/2014/main" id="{E16CFAE0-EC70-374E-B343-BC33D9509B99}"/>
              </a:ext>
            </a:extLst>
          </p:cNvPr>
          <p:cNvSpPr txBox="1"/>
          <p:nvPr/>
        </p:nvSpPr>
        <p:spPr>
          <a:xfrm>
            <a:off x="2084693" y="2658597"/>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Démarrez votre intervention après être bien installé</a:t>
            </a:r>
          </a:p>
        </p:txBody>
      </p:sp>
      <p:sp>
        <p:nvSpPr>
          <p:cNvPr id="15" name="ZoneTexte 14">
            <a:extLst>
              <a:ext uri="{FF2B5EF4-FFF2-40B4-BE49-F238E27FC236}">
                <a16:creationId xmlns:a16="http://schemas.microsoft.com/office/drawing/2014/main" id="{ACE6697C-7489-404C-BC46-0CBC21E4EBA8}"/>
              </a:ext>
            </a:extLst>
          </p:cNvPr>
          <p:cNvSpPr txBox="1"/>
          <p:nvPr/>
        </p:nvSpPr>
        <p:spPr>
          <a:xfrm>
            <a:off x="2084693" y="3339081"/>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Présentez-vous, précisez l’objet de votre venue et respectez le protocole</a:t>
            </a:r>
          </a:p>
        </p:txBody>
      </p:sp>
      <p:sp>
        <p:nvSpPr>
          <p:cNvPr id="16" name="ZoneTexte 15">
            <a:extLst>
              <a:ext uri="{FF2B5EF4-FFF2-40B4-BE49-F238E27FC236}">
                <a16:creationId xmlns:a16="http://schemas.microsoft.com/office/drawing/2014/main" id="{AD1D33DB-9924-4D45-87FD-629ED10081B1}"/>
              </a:ext>
            </a:extLst>
          </p:cNvPr>
          <p:cNvSpPr txBox="1"/>
          <p:nvPr/>
        </p:nvSpPr>
        <p:spPr>
          <a:xfrm>
            <a:off x="2084693" y="4019565"/>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Limitez vos accessoires… et vos tics de langage</a:t>
            </a:r>
          </a:p>
        </p:txBody>
      </p:sp>
      <p:sp>
        <p:nvSpPr>
          <p:cNvPr id="20" name="ZoneTexte 19">
            <a:extLst>
              <a:ext uri="{FF2B5EF4-FFF2-40B4-BE49-F238E27FC236}">
                <a16:creationId xmlns:a16="http://schemas.microsoft.com/office/drawing/2014/main" id="{2CC509D9-DFA8-3F42-8F14-D8ED60699943}"/>
              </a:ext>
            </a:extLst>
          </p:cNvPr>
          <p:cNvSpPr txBox="1"/>
          <p:nvPr/>
        </p:nvSpPr>
        <p:spPr>
          <a:xfrm>
            <a:off x="2107649" y="4689108"/>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Ne considérez jamais l’écoute de votre public comme acquise</a:t>
            </a:r>
          </a:p>
        </p:txBody>
      </p:sp>
      <p:sp>
        <p:nvSpPr>
          <p:cNvPr id="21" name="ZoneTexte 20">
            <a:extLst>
              <a:ext uri="{FF2B5EF4-FFF2-40B4-BE49-F238E27FC236}">
                <a16:creationId xmlns:a16="http://schemas.microsoft.com/office/drawing/2014/main" id="{71EEC37C-A165-E847-BB39-2389CBE05FDD}"/>
              </a:ext>
            </a:extLst>
          </p:cNvPr>
          <p:cNvSpPr txBox="1"/>
          <p:nvPr/>
        </p:nvSpPr>
        <p:spPr>
          <a:xfrm>
            <a:off x="2084693" y="5358651"/>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Ne jargonnez pas et employez les mots de l’entreprise</a:t>
            </a:r>
          </a:p>
        </p:txBody>
      </p:sp>
    </p:spTree>
    <p:extLst>
      <p:ext uri="{BB962C8B-B14F-4D97-AF65-F5344CB8AC3E}">
        <p14:creationId xmlns:p14="http://schemas.microsoft.com/office/powerpoint/2010/main" val="324849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n speaking in front of crowd">
            <a:extLst>
              <a:ext uri="{FF2B5EF4-FFF2-40B4-BE49-F238E27FC236}">
                <a16:creationId xmlns:a16="http://schemas.microsoft.com/office/drawing/2014/main" id="{BCDE607D-5455-F043-9F33-E7CDE7D4EA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46" b="9937"/>
          <a:stretch/>
        </p:blipFill>
        <p:spPr bwMode="auto">
          <a:xfrm>
            <a:off x="906022" y="0"/>
            <a:ext cx="1128597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4"/>
          <a:stretch>
            <a:fillRect/>
          </a:stretch>
        </p:blipFill>
        <p:spPr>
          <a:xfrm>
            <a:off x="158351" y="6187888"/>
            <a:ext cx="591472" cy="522257"/>
          </a:xfrm>
          <a:prstGeom prst="rect">
            <a:avLst/>
          </a:prstGeom>
        </p:spPr>
      </p:pic>
      <p:sp>
        <p:nvSpPr>
          <p:cNvPr id="13" name="ZoneTexte 12">
            <a:extLst>
              <a:ext uri="{FF2B5EF4-FFF2-40B4-BE49-F238E27FC236}">
                <a16:creationId xmlns:a16="http://schemas.microsoft.com/office/drawing/2014/main" id="{4373AB09-49AA-5E4D-AC7B-5302CB62F244}"/>
              </a:ext>
            </a:extLst>
          </p:cNvPr>
          <p:cNvSpPr txBox="1"/>
          <p:nvPr/>
        </p:nvSpPr>
        <p:spPr>
          <a:xfrm>
            <a:off x="2335091" y="520015"/>
            <a:ext cx="8487310" cy="1323439"/>
          </a:xfrm>
          <a:prstGeom prst="rect">
            <a:avLst/>
          </a:prstGeom>
          <a:solidFill>
            <a:srgbClr val="FF3E3F"/>
          </a:solidFill>
        </p:spPr>
        <p:txBody>
          <a:bodyPr wrap="square" rtlCol="0">
            <a:spAutoFit/>
          </a:bodyPr>
          <a:lstStyle/>
          <a:p>
            <a:pPr algn="ctr"/>
            <a:r>
              <a:rPr lang="fr-FR" sz="4000" dirty="0">
                <a:solidFill>
                  <a:schemeClr val="bg1"/>
                </a:solidFill>
                <a:latin typeface="Helvetica" panose="020B0604020202020204" pitchFamily="34" charset="0"/>
                <a:cs typeface="Helvetica" panose="020B0604020202020204" pitchFamily="34" charset="0"/>
              </a:rPr>
              <a:t>Les ingrédients d’une bonne prise de parole en public</a:t>
            </a:r>
          </a:p>
        </p:txBody>
      </p:sp>
      <p:sp>
        <p:nvSpPr>
          <p:cNvPr id="14" name="ZoneTexte 13">
            <a:extLst>
              <a:ext uri="{FF2B5EF4-FFF2-40B4-BE49-F238E27FC236}">
                <a16:creationId xmlns:a16="http://schemas.microsoft.com/office/drawing/2014/main" id="{E16CFAE0-EC70-374E-B343-BC33D9509B99}"/>
              </a:ext>
            </a:extLst>
          </p:cNvPr>
          <p:cNvSpPr txBox="1"/>
          <p:nvPr/>
        </p:nvSpPr>
        <p:spPr>
          <a:xfrm>
            <a:off x="2084693" y="2658597"/>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Ne restez pas fixe, occupez l’espace et adressez-vous à tous </a:t>
            </a:r>
          </a:p>
        </p:txBody>
      </p:sp>
      <p:sp>
        <p:nvSpPr>
          <p:cNvPr id="15" name="ZoneTexte 14">
            <a:extLst>
              <a:ext uri="{FF2B5EF4-FFF2-40B4-BE49-F238E27FC236}">
                <a16:creationId xmlns:a16="http://schemas.microsoft.com/office/drawing/2014/main" id="{ACE6697C-7489-404C-BC46-0CBC21E4EBA8}"/>
              </a:ext>
            </a:extLst>
          </p:cNvPr>
          <p:cNvSpPr txBox="1"/>
          <p:nvPr/>
        </p:nvSpPr>
        <p:spPr>
          <a:xfrm>
            <a:off x="2084693" y="3339081"/>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Ne vous retournez pas pour lire vos slides</a:t>
            </a:r>
          </a:p>
        </p:txBody>
      </p:sp>
      <p:sp>
        <p:nvSpPr>
          <p:cNvPr id="16" name="ZoneTexte 15">
            <a:extLst>
              <a:ext uri="{FF2B5EF4-FFF2-40B4-BE49-F238E27FC236}">
                <a16:creationId xmlns:a16="http://schemas.microsoft.com/office/drawing/2014/main" id="{AD1D33DB-9924-4D45-87FD-629ED10081B1}"/>
              </a:ext>
            </a:extLst>
          </p:cNvPr>
          <p:cNvSpPr txBox="1"/>
          <p:nvPr/>
        </p:nvSpPr>
        <p:spPr>
          <a:xfrm>
            <a:off x="2084693" y="4019565"/>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Soyez universel et amenez une anecdote personnelle</a:t>
            </a:r>
          </a:p>
        </p:txBody>
      </p:sp>
      <p:sp>
        <p:nvSpPr>
          <p:cNvPr id="17" name="ZoneTexte 16">
            <a:extLst>
              <a:ext uri="{FF2B5EF4-FFF2-40B4-BE49-F238E27FC236}">
                <a16:creationId xmlns:a16="http://schemas.microsoft.com/office/drawing/2014/main" id="{3AC63AF2-568C-3A4B-900F-B8320CB35059}"/>
              </a:ext>
            </a:extLst>
          </p:cNvPr>
          <p:cNvSpPr txBox="1"/>
          <p:nvPr/>
        </p:nvSpPr>
        <p:spPr>
          <a:xfrm>
            <a:off x="2097247" y="4716213"/>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Acceptez de prendre une question avant la séquence des questions</a:t>
            </a:r>
          </a:p>
        </p:txBody>
      </p:sp>
      <p:sp>
        <p:nvSpPr>
          <p:cNvPr id="20" name="ZoneTexte 19">
            <a:extLst>
              <a:ext uri="{FF2B5EF4-FFF2-40B4-BE49-F238E27FC236}">
                <a16:creationId xmlns:a16="http://schemas.microsoft.com/office/drawing/2014/main" id="{BCF2981A-2BEA-3D4B-8938-B6591EBE626A}"/>
              </a:ext>
            </a:extLst>
          </p:cNvPr>
          <p:cNvSpPr txBox="1"/>
          <p:nvPr/>
        </p:nvSpPr>
        <p:spPr>
          <a:xfrm>
            <a:off x="2074291" y="5385756"/>
            <a:ext cx="8882722" cy="400110"/>
          </a:xfrm>
          <a:prstGeom prst="rect">
            <a:avLst/>
          </a:prstGeom>
          <a:solidFill>
            <a:schemeClr val="bg1"/>
          </a:solidFill>
        </p:spPr>
        <p:txBody>
          <a:bodyPr wrap="square" rtlCol="0">
            <a:spAutoFit/>
          </a:bodyPr>
          <a:lstStyle/>
          <a:p>
            <a:pPr algn="ctr"/>
            <a:r>
              <a:rPr lang="fr-FR" sz="2000" dirty="0">
                <a:latin typeface="Helvetica" panose="020B0604020202020204" pitchFamily="34" charset="0"/>
                <a:cs typeface="Helvetica" panose="020B0604020202020204" pitchFamily="34" charset="0"/>
              </a:rPr>
              <a:t>Travaillez votre conclusion et ne fuyez pas ! </a:t>
            </a:r>
          </a:p>
        </p:txBody>
      </p:sp>
    </p:spTree>
    <p:extLst>
      <p:ext uri="{BB962C8B-B14F-4D97-AF65-F5344CB8AC3E}">
        <p14:creationId xmlns:p14="http://schemas.microsoft.com/office/powerpoint/2010/main" val="366685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AA492A-49C7-4D43-9616-048F9C470098}"/>
              </a:ext>
            </a:extLst>
          </p:cNvPr>
          <p:cNvSpPr/>
          <p:nvPr/>
        </p:nvSpPr>
        <p:spPr>
          <a:xfrm>
            <a:off x="7368348" y="1925381"/>
            <a:ext cx="4358630" cy="253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tx1"/>
                </a:solidFill>
                <a:latin typeface="Helvetica" pitchFamily="2" charset="0"/>
              </a:rPr>
              <a:t>Le discours </a:t>
            </a:r>
            <a:br>
              <a:rPr lang="fr-FR" sz="3200" i="1" dirty="0">
                <a:solidFill>
                  <a:schemeClr val="tx1"/>
                </a:solidFill>
                <a:latin typeface="Helvetica" pitchFamily="2" charset="0"/>
              </a:rPr>
            </a:br>
            <a:r>
              <a:rPr lang="fr-FR" sz="3200" i="1" dirty="0">
                <a:solidFill>
                  <a:schemeClr val="tx1"/>
                </a:solidFill>
                <a:latin typeface="Helvetica" pitchFamily="2" charset="0"/>
              </a:rPr>
              <a:t>est le visage </a:t>
            </a:r>
            <a:br>
              <a:rPr lang="fr-FR" sz="3200" i="1" dirty="0">
                <a:solidFill>
                  <a:schemeClr val="tx1"/>
                </a:solidFill>
                <a:latin typeface="Helvetica" pitchFamily="2" charset="0"/>
              </a:rPr>
            </a:br>
            <a:r>
              <a:rPr lang="fr-FR" sz="3200" i="1" dirty="0">
                <a:solidFill>
                  <a:schemeClr val="tx1"/>
                </a:solidFill>
                <a:latin typeface="Helvetica" pitchFamily="2" charset="0"/>
              </a:rPr>
              <a:t>de l’âme</a:t>
            </a:r>
            <a:endParaRPr lang="fr-FR" sz="6000" b="1" i="1" dirty="0">
              <a:solidFill>
                <a:schemeClr val="tx1"/>
              </a:solidFill>
              <a:latin typeface="Helvetica" pitchFamily="2" charset="0"/>
              <a:cs typeface="Arial" panose="020B0604020202020204" pitchFamily="34" charset="0"/>
            </a:endParaRPr>
          </a:p>
        </p:txBody>
      </p:sp>
      <p:pic>
        <p:nvPicPr>
          <p:cNvPr id="1028" name="Picture 4" descr="e-ruiz.com/wp-content/uploads/2017/08/ouvrir-gu...">
            <a:extLst>
              <a:ext uri="{FF2B5EF4-FFF2-40B4-BE49-F238E27FC236}">
                <a16:creationId xmlns:a16="http://schemas.microsoft.com/office/drawing/2014/main" id="{9F865568-7828-1244-A016-245E3DC96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411" y="2261742"/>
            <a:ext cx="853440" cy="676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ruiz.com/wp-content/uploads/2017/08/ouvrir-gu...">
            <a:extLst>
              <a:ext uri="{FF2B5EF4-FFF2-40B4-BE49-F238E27FC236}">
                <a16:creationId xmlns:a16="http://schemas.microsoft.com/office/drawing/2014/main" id="{F3CF0722-DF3F-3941-A544-AB7A5B82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889765" y="3649491"/>
            <a:ext cx="853440" cy="67610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8264F5F6-44B0-7E48-B2CA-31152BC79DA9}"/>
              </a:ext>
            </a:extLst>
          </p:cNvPr>
          <p:cNvSpPr txBox="1"/>
          <p:nvPr/>
        </p:nvSpPr>
        <p:spPr>
          <a:xfrm>
            <a:off x="6136985" y="6063814"/>
            <a:ext cx="6098344" cy="369332"/>
          </a:xfrm>
          <a:prstGeom prst="rect">
            <a:avLst/>
          </a:prstGeom>
          <a:noFill/>
        </p:spPr>
        <p:txBody>
          <a:bodyPr wrap="square">
            <a:spAutoFit/>
          </a:bodyPr>
          <a:lstStyle/>
          <a:p>
            <a:pPr algn="ctr"/>
            <a:r>
              <a:rPr lang="fr-FR" b="1" dirty="0">
                <a:solidFill>
                  <a:schemeClr val="tx1">
                    <a:lumMod val="85000"/>
                    <a:lumOff val="15000"/>
                  </a:schemeClr>
                </a:solidFill>
                <a:latin typeface="Helvetica" pitchFamily="2" charset="0"/>
              </a:rPr>
              <a:t>Sénèque</a:t>
            </a:r>
          </a:p>
        </p:txBody>
      </p:sp>
      <p:sp>
        <p:nvSpPr>
          <p:cNvPr id="7" name="ZoneTexte 6">
            <a:extLst>
              <a:ext uri="{FF2B5EF4-FFF2-40B4-BE49-F238E27FC236}">
                <a16:creationId xmlns:a16="http://schemas.microsoft.com/office/drawing/2014/main" id="{B9CD9405-9187-5547-A259-CF28D732A0D3}"/>
              </a:ext>
            </a:extLst>
          </p:cNvPr>
          <p:cNvSpPr txBox="1"/>
          <p:nvPr/>
        </p:nvSpPr>
        <p:spPr>
          <a:xfrm>
            <a:off x="5922498" y="-267286"/>
            <a:ext cx="184731" cy="369332"/>
          </a:xfrm>
          <a:prstGeom prst="rect">
            <a:avLst/>
          </a:prstGeom>
          <a:noFill/>
        </p:spPr>
        <p:txBody>
          <a:bodyPr wrap="none" rtlCol="0">
            <a:spAutoFit/>
          </a:bodyPr>
          <a:lstStyle/>
          <a:p>
            <a:endParaRPr lang="fr-FR" dirty="0"/>
          </a:p>
        </p:txBody>
      </p:sp>
      <p:sp>
        <p:nvSpPr>
          <p:cNvPr id="11" name="Rectangle 10">
            <a:extLst>
              <a:ext uri="{FF2B5EF4-FFF2-40B4-BE49-F238E27FC236}">
                <a16:creationId xmlns:a16="http://schemas.microsoft.com/office/drawing/2014/main" id="{9D9906A3-CF2E-4146-811F-F2146DFE3817}"/>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C222EA2B-8972-CE48-B4C1-56D847A723BB}"/>
              </a:ext>
            </a:extLst>
          </p:cNvPr>
          <p:cNvPicPr>
            <a:picLocks noChangeAspect="1"/>
          </p:cNvPicPr>
          <p:nvPr/>
        </p:nvPicPr>
        <p:blipFill>
          <a:blip r:embed="rId3"/>
          <a:stretch>
            <a:fillRect/>
          </a:stretch>
        </p:blipFill>
        <p:spPr>
          <a:xfrm>
            <a:off x="158351" y="6187888"/>
            <a:ext cx="591472" cy="522257"/>
          </a:xfrm>
          <a:prstGeom prst="rect">
            <a:avLst/>
          </a:prstGeom>
        </p:spPr>
      </p:pic>
      <p:pic>
        <p:nvPicPr>
          <p:cNvPr id="11266" name="Picture 2" descr="Jay Baer (@jaybaer) / Twitter">
            <a:extLst>
              <a:ext uri="{FF2B5EF4-FFF2-40B4-BE49-F238E27FC236}">
                <a16:creationId xmlns:a16="http://schemas.microsoft.com/office/drawing/2014/main" id="{D5303B70-09A5-234D-AC46-83AD9F308C5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882" r="13880"/>
          <a:stretch/>
        </p:blipFill>
        <p:spPr bwMode="auto">
          <a:xfrm>
            <a:off x="908172" y="902"/>
            <a:ext cx="4953391" cy="68570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out nous échappe, il n'y a que le temps qui soit nôtre. » Sénèque - La  Pause Philo">
            <a:extLst>
              <a:ext uri="{FF2B5EF4-FFF2-40B4-BE49-F238E27FC236}">
                <a16:creationId xmlns:a16="http://schemas.microsoft.com/office/drawing/2014/main" id="{2D59F3A9-DF8B-7A49-9F69-C64FE9E43D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913" r="24216"/>
          <a:stretch/>
        </p:blipFill>
        <p:spPr bwMode="auto">
          <a:xfrm>
            <a:off x="784225" y="0"/>
            <a:ext cx="58292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5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B88206E-11BC-7C42-84CC-B9F85BB027BD}"/>
              </a:ext>
            </a:extLst>
          </p:cNvPr>
          <p:cNvSpPr>
            <a:spLocks noGrp="1"/>
          </p:cNvSpPr>
          <p:nvPr>
            <p:ph type="sldNum" sz="quarter" idx="10"/>
          </p:nvPr>
        </p:nvSpPr>
        <p:spPr/>
        <p:txBody>
          <a:bodyPr/>
          <a:lstStyle/>
          <a:p>
            <a:fld id="{263C3AD1-1E60-4BF4-96EC-AB910FAA24E4}" type="slidenum">
              <a:rPr lang="vi-VN" smtClean="0"/>
              <a:pPr/>
              <a:t>16</a:t>
            </a:fld>
            <a:endParaRPr lang="vi-VN"/>
          </a:p>
        </p:txBody>
      </p:sp>
      <p:sp>
        <p:nvSpPr>
          <p:cNvPr id="4" name="Rectangle 3">
            <a:extLst>
              <a:ext uri="{FF2B5EF4-FFF2-40B4-BE49-F238E27FC236}">
                <a16:creationId xmlns:a16="http://schemas.microsoft.com/office/drawing/2014/main" id="{DD03A2C3-211A-1445-8F98-140DF1530C96}"/>
              </a:ext>
            </a:extLst>
          </p:cNvPr>
          <p:cNvSpPr/>
          <p:nvPr/>
        </p:nvSpPr>
        <p:spPr>
          <a:xfrm>
            <a:off x="428" y="0"/>
            <a:ext cx="121911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pic>
        <p:nvPicPr>
          <p:cNvPr id="7" name="Image 6">
            <a:extLst>
              <a:ext uri="{FF2B5EF4-FFF2-40B4-BE49-F238E27FC236}">
                <a16:creationId xmlns:a16="http://schemas.microsoft.com/office/drawing/2014/main" id="{4CCF757D-0293-C647-8CCE-DF528536A2ED}"/>
              </a:ext>
            </a:extLst>
          </p:cNvPr>
          <p:cNvPicPr>
            <a:picLocks noChangeAspect="1"/>
          </p:cNvPicPr>
          <p:nvPr/>
        </p:nvPicPr>
        <p:blipFill>
          <a:blip r:embed="rId3"/>
          <a:stretch>
            <a:fillRect/>
          </a:stretch>
        </p:blipFill>
        <p:spPr>
          <a:xfrm>
            <a:off x="158351" y="6187888"/>
            <a:ext cx="591472" cy="522257"/>
          </a:xfrm>
          <a:prstGeom prst="rect">
            <a:avLst/>
          </a:prstGeom>
        </p:spPr>
      </p:pic>
      <p:sp>
        <p:nvSpPr>
          <p:cNvPr id="8" name="Rectangle 7">
            <a:extLst>
              <a:ext uri="{FF2B5EF4-FFF2-40B4-BE49-F238E27FC236}">
                <a16:creationId xmlns:a16="http://schemas.microsoft.com/office/drawing/2014/main" id="{89E07E03-74D2-44B9-A1A9-53DCBA57B0A6}"/>
              </a:ext>
            </a:extLst>
          </p:cNvPr>
          <p:cNvSpPr/>
          <p:nvPr/>
        </p:nvSpPr>
        <p:spPr>
          <a:xfrm>
            <a:off x="1202720" y="2661546"/>
            <a:ext cx="9786559" cy="1323439"/>
          </a:xfrm>
          <a:prstGeom prst="rect">
            <a:avLst/>
          </a:prstGeom>
          <a:noFill/>
          <a:ln>
            <a:solidFill>
              <a:schemeClr val="bg1"/>
            </a:solidFill>
          </a:ln>
        </p:spPr>
        <p:txBody>
          <a:bodyPr wrap="square">
            <a:spAutoFit/>
          </a:bodyPr>
          <a:lstStyle/>
          <a:p>
            <a:pPr algn="ctr"/>
            <a:r>
              <a:rPr lang="fr-FR" sz="6000" dirty="0">
                <a:solidFill>
                  <a:schemeClr val="bg1"/>
                </a:solidFill>
                <a:latin typeface="Helvetica" pitchFamily="2" charset="0"/>
              </a:rPr>
              <a:t>LES BONNES PRATIQUES</a:t>
            </a:r>
          </a:p>
          <a:p>
            <a:pPr algn="ctr"/>
            <a:endParaRPr lang="fr-FR" dirty="0">
              <a:solidFill>
                <a:schemeClr val="bg1"/>
              </a:solidFill>
              <a:latin typeface="Helvetica" pitchFamily="2" charset="0"/>
            </a:endParaRPr>
          </a:p>
        </p:txBody>
      </p:sp>
      <p:sp>
        <p:nvSpPr>
          <p:cNvPr id="9" name="ZoneTexte 8">
            <a:extLst>
              <a:ext uri="{FF2B5EF4-FFF2-40B4-BE49-F238E27FC236}">
                <a16:creationId xmlns:a16="http://schemas.microsoft.com/office/drawing/2014/main" id="{46826296-F83A-4619-9D75-2925A397E342}"/>
              </a:ext>
            </a:extLst>
          </p:cNvPr>
          <p:cNvSpPr txBox="1"/>
          <p:nvPr/>
        </p:nvSpPr>
        <p:spPr>
          <a:xfrm>
            <a:off x="3341508" y="3631042"/>
            <a:ext cx="5508982" cy="707886"/>
          </a:xfrm>
          <a:prstGeom prst="rect">
            <a:avLst/>
          </a:prstGeom>
          <a:solidFill>
            <a:srgbClr val="FF0000"/>
          </a:solidFill>
          <a:ln>
            <a:solidFill>
              <a:schemeClr val="bg1"/>
            </a:solidFill>
          </a:ln>
        </p:spPr>
        <p:txBody>
          <a:bodyPr wrap="square" rtlCol="0">
            <a:spAutoFit/>
          </a:bodyPr>
          <a:lstStyle/>
          <a:p>
            <a:pPr algn="ctr"/>
            <a:r>
              <a:rPr lang="fr-FR" sz="4000" dirty="0">
                <a:solidFill>
                  <a:schemeClr val="bg1"/>
                </a:solidFill>
                <a:latin typeface="Helvetica" pitchFamily="2" charset="0"/>
              </a:rPr>
              <a:t>VISIONS D’EXPERTS</a:t>
            </a:r>
          </a:p>
        </p:txBody>
      </p:sp>
    </p:spTree>
    <p:extLst>
      <p:ext uri="{BB962C8B-B14F-4D97-AF65-F5344CB8AC3E}">
        <p14:creationId xmlns:p14="http://schemas.microsoft.com/office/powerpoint/2010/main" val="2450999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41977A4E-B295-44F1-BD68-845AF8C988AE}"/>
              </a:ext>
            </a:extLst>
          </p:cNvPr>
          <p:cNvSpPr txBox="1"/>
          <p:nvPr/>
        </p:nvSpPr>
        <p:spPr>
          <a:xfrm rot="20658691">
            <a:off x="-46787" y="-38759"/>
            <a:ext cx="2702181" cy="1862048"/>
          </a:xfrm>
          <a:prstGeom prst="rect">
            <a:avLst/>
          </a:prstGeom>
          <a:noFill/>
        </p:spPr>
        <p:txBody>
          <a:bodyPr wrap="square" rtlCol="0">
            <a:spAutoFit/>
          </a:bodyPr>
          <a:lstStyle/>
          <a:p>
            <a:pPr defTabSz="914315"/>
            <a:r>
              <a:rPr lang="fr-FR" sz="11500" dirty="0">
                <a:solidFill>
                  <a:srgbClr val="FF0000"/>
                </a:solidFill>
                <a:latin typeface="Mistral" panose="03090702030407020403" pitchFamily="66" charset="0"/>
              </a:rPr>
              <a:t>Club</a:t>
            </a:r>
          </a:p>
        </p:txBody>
      </p:sp>
      <p:sp>
        <p:nvSpPr>
          <p:cNvPr id="18" name="Rectangle 17">
            <a:extLst>
              <a:ext uri="{FF2B5EF4-FFF2-40B4-BE49-F238E27FC236}">
                <a16:creationId xmlns:a16="http://schemas.microsoft.com/office/drawing/2014/main" id="{8BDFED58-60D4-45EF-9B37-33849B232F48}"/>
              </a:ext>
            </a:extLst>
          </p:cNvPr>
          <p:cNvSpPr/>
          <p:nvPr/>
        </p:nvSpPr>
        <p:spPr>
          <a:xfrm>
            <a:off x="10971230" y="1129825"/>
            <a:ext cx="733322" cy="457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r" defTabSz="914315"/>
            <a:endParaRPr lang="vi-VN">
              <a:solidFill>
                <a:prstClr val="white"/>
              </a:solidFill>
              <a:latin typeface="Bebas Neue Bold"/>
            </a:endParaRPr>
          </a:p>
        </p:txBody>
      </p:sp>
      <p:sp>
        <p:nvSpPr>
          <p:cNvPr id="12" name="ZoneTexte 11">
            <a:extLst>
              <a:ext uri="{FF2B5EF4-FFF2-40B4-BE49-F238E27FC236}">
                <a16:creationId xmlns:a16="http://schemas.microsoft.com/office/drawing/2014/main" id="{CF580082-C72A-8E41-9605-D0FABEEC5965}"/>
              </a:ext>
            </a:extLst>
          </p:cNvPr>
          <p:cNvSpPr txBox="1"/>
          <p:nvPr/>
        </p:nvSpPr>
        <p:spPr>
          <a:xfrm rot="20419659">
            <a:off x="831827" y="883151"/>
            <a:ext cx="3781805" cy="584775"/>
          </a:xfrm>
          <a:prstGeom prst="rect">
            <a:avLst/>
          </a:prstGeom>
          <a:noFill/>
        </p:spPr>
        <p:txBody>
          <a:bodyPr wrap="square" rtlCol="0">
            <a:spAutoFit/>
          </a:bodyPr>
          <a:lstStyle/>
          <a:p>
            <a:pPr defTabSz="914315"/>
            <a:r>
              <a:rPr lang="fr-FR" sz="3200" dirty="0">
                <a:solidFill>
                  <a:srgbClr val="FF0000"/>
                </a:solidFill>
                <a:latin typeface="Avenir Book" panose="02000503020000020003" pitchFamily="2" charset="0"/>
                <a:cs typeface="Al Nile" pitchFamily="2" charset="-78"/>
              </a:rPr>
              <a:t>Bonnes pratiques</a:t>
            </a:r>
          </a:p>
        </p:txBody>
      </p:sp>
      <p:sp>
        <p:nvSpPr>
          <p:cNvPr id="5" name="Rectangle 4">
            <a:extLst>
              <a:ext uri="{FF2B5EF4-FFF2-40B4-BE49-F238E27FC236}">
                <a16:creationId xmlns:a16="http://schemas.microsoft.com/office/drawing/2014/main" id="{EA4368B5-C0E3-CD42-A490-9E5E7DBF72FF}"/>
              </a:ext>
            </a:extLst>
          </p:cNvPr>
          <p:cNvSpPr/>
          <p:nvPr/>
        </p:nvSpPr>
        <p:spPr>
          <a:xfrm>
            <a:off x="1020715" y="4879666"/>
            <a:ext cx="5244805" cy="1508105"/>
          </a:xfrm>
          <a:prstGeom prst="rect">
            <a:avLst/>
          </a:prstGeom>
        </p:spPr>
        <p:txBody>
          <a:bodyPr wrap="square">
            <a:spAutoFit/>
          </a:bodyPr>
          <a:lstStyle/>
          <a:p>
            <a:pPr algn="ctr"/>
            <a:r>
              <a:rPr lang="fr-FR" sz="2400" b="1" dirty="0">
                <a:solidFill>
                  <a:srgbClr val="FF0000"/>
                </a:solidFill>
                <a:latin typeface="Helvetica" pitchFamily="2" charset="0"/>
                <a:cs typeface="Arial Black" panose="020B0604020202020204" pitchFamily="34" charset="0"/>
              </a:rPr>
              <a:t>Frédéric </a:t>
            </a:r>
            <a:r>
              <a:rPr lang="fr-FR" sz="2400" b="1" dirty="0" err="1">
                <a:solidFill>
                  <a:srgbClr val="FF0000"/>
                </a:solidFill>
                <a:latin typeface="Helvetica" pitchFamily="2" charset="0"/>
                <a:cs typeface="Arial Black" panose="020B0604020202020204" pitchFamily="34" charset="0"/>
              </a:rPr>
              <a:t>Vallois</a:t>
            </a:r>
            <a:endParaRPr lang="fr-FR" sz="2400" b="1" dirty="0">
              <a:solidFill>
                <a:srgbClr val="FF0000"/>
              </a:solidFill>
              <a:latin typeface="Helvetica" pitchFamily="2" charset="0"/>
              <a:cs typeface="Arial Black" panose="020B0604020202020204" pitchFamily="34" charset="0"/>
            </a:endParaRPr>
          </a:p>
          <a:p>
            <a:pPr algn="ctr"/>
            <a:endParaRPr lang="fr-FR" sz="800" b="1" dirty="0">
              <a:solidFill>
                <a:srgbClr val="FF0000"/>
              </a:solidFill>
              <a:latin typeface="Helvetica" pitchFamily="2" charset="0"/>
              <a:cs typeface="Arial Black" panose="020B0604020202020204" pitchFamily="34" charset="0"/>
            </a:endParaRPr>
          </a:p>
          <a:p>
            <a:pPr algn="ctr"/>
            <a:r>
              <a:rPr lang="fr-FR" sz="2000" dirty="0">
                <a:latin typeface="Helvetica" pitchFamily="2" charset="0"/>
                <a:cs typeface="Arial Black" panose="020B0604020202020204" pitchFamily="34" charset="0"/>
              </a:rPr>
              <a:t>Plume auprès du Directoire </a:t>
            </a:r>
            <a:br>
              <a:rPr lang="fr-FR" sz="2000" dirty="0">
                <a:latin typeface="Helvetica" pitchFamily="2" charset="0"/>
                <a:cs typeface="Arial Black" panose="020B0604020202020204" pitchFamily="34" charset="0"/>
              </a:rPr>
            </a:br>
            <a:r>
              <a:rPr lang="fr-FR" sz="2000" dirty="0">
                <a:latin typeface="Helvetica" pitchFamily="2" charset="0"/>
                <a:cs typeface="Arial Black" panose="020B0604020202020204" pitchFamily="34" charset="0"/>
              </a:rPr>
              <a:t>et directeur de la communication interne </a:t>
            </a:r>
            <a:r>
              <a:rPr lang="fr-FR" sz="2000" b="1" dirty="0">
                <a:latin typeface="Helvetica" pitchFamily="2" charset="0"/>
                <a:cs typeface="Arial Black" panose="020B0604020202020204" pitchFamily="34" charset="0"/>
              </a:rPr>
              <a:t>groupe Vivendi</a:t>
            </a:r>
          </a:p>
        </p:txBody>
      </p:sp>
      <p:sp>
        <p:nvSpPr>
          <p:cNvPr id="9" name="Rectangle 8">
            <a:extLst>
              <a:ext uri="{FF2B5EF4-FFF2-40B4-BE49-F238E27FC236}">
                <a16:creationId xmlns:a16="http://schemas.microsoft.com/office/drawing/2014/main" id="{09782AEC-E5AF-1E40-9155-EAE3B8539A68}"/>
              </a:ext>
            </a:extLst>
          </p:cNvPr>
          <p:cNvSpPr/>
          <p:nvPr/>
        </p:nvSpPr>
        <p:spPr>
          <a:xfrm>
            <a:off x="6560606" y="319909"/>
            <a:ext cx="5330305" cy="584775"/>
          </a:xfrm>
          <a:prstGeom prst="rect">
            <a:avLst/>
          </a:prstGeom>
        </p:spPr>
        <p:txBody>
          <a:bodyPr wrap="none">
            <a:spAutoFit/>
          </a:bodyPr>
          <a:lstStyle/>
          <a:p>
            <a:r>
              <a:rPr lang="fr-FR" sz="3200" dirty="0">
                <a:latin typeface="Arial" panose="020B0604020202020204" pitchFamily="34" charset="0"/>
                <a:cs typeface="Arial" panose="020B0604020202020204" pitchFamily="34" charset="0"/>
              </a:rPr>
              <a:t>Les plumes expertes du jour</a:t>
            </a:r>
          </a:p>
        </p:txBody>
      </p:sp>
      <p:sp>
        <p:nvSpPr>
          <p:cNvPr id="17" name="Rectangle 16">
            <a:extLst>
              <a:ext uri="{FF2B5EF4-FFF2-40B4-BE49-F238E27FC236}">
                <a16:creationId xmlns:a16="http://schemas.microsoft.com/office/drawing/2014/main" id="{1D13C769-92DA-4B4C-A121-ADD38BAF8333}"/>
              </a:ext>
            </a:extLst>
          </p:cNvPr>
          <p:cNvSpPr/>
          <p:nvPr/>
        </p:nvSpPr>
        <p:spPr>
          <a:xfrm>
            <a:off x="6128939" y="4879666"/>
            <a:ext cx="4855288" cy="1546577"/>
          </a:xfrm>
          <a:prstGeom prst="rect">
            <a:avLst/>
          </a:prstGeom>
        </p:spPr>
        <p:txBody>
          <a:bodyPr wrap="square">
            <a:spAutoFit/>
          </a:bodyPr>
          <a:lstStyle/>
          <a:p>
            <a:pPr algn="ctr"/>
            <a:r>
              <a:rPr lang="fr-FR" sz="2400" b="1" dirty="0">
                <a:solidFill>
                  <a:srgbClr val="FF0000"/>
                </a:solidFill>
                <a:latin typeface="Helvetica" pitchFamily="2" charset="0"/>
                <a:cs typeface="Arial Black" panose="020B0604020202020204" pitchFamily="34" charset="0"/>
              </a:rPr>
              <a:t>Elie-Benjamin Loyer</a:t>
            </a:r>
          </a:p>
          <a:p>
            <a:pPr algn="ctr"/>
            <a:endParaRPr lang="fr-FR" sz="1050" b="1" dirty="0">
              <a:solidFill>
                <a:srgbClr val="FF0000"/>
              </a:solidFill>
              <a:latin typeface="Helvetica" pitchFamily="2" charset="0"/>
              <a:cs typeface="Arial Black" panose="020B0604020202020204" pitchFamily="34" charset="0"/>
            </a:endParaRPr>
          </a:p>
          <a:p>
            <a:pPr algn="ctr"/>
            <a:r>
              <a:rPr lang="fr-FR" sz="2000" dirty="0">
                <a:latin typeface="Helvetica" pitchFamily="2" charset="0"/>
                <a:cs typeface="Arial Black" panose="020B0604020202020204" pitchFamily="34" charset="0"/>
              </a:rPr>
              <a:t>Conseiller discours et écriture au cabinet de la Directrice générale Audrey </a:t>
            </a:r>
            <a:r>
              <a:rPr lang="fr-FR" sz="2000" dirty="0" err="1">
                <a:latin typeface="Helvetica" pitchFamily="2" charset="0"/>
                <a:cs typeface="Arial Black" panose="020B0604020202020204" pitchFamily="34" charset="0"/>
              </a:rPr>
              <a:t>Azoulay</a:t>
            </a:r>
            <a:br>
              <a:rPr lang="fr-FR" sz="2000" dirty="0">
                <a:latin typeface="Helvetica" pitchFamily="2" charset="0"/>
                <a:cs typeface="Arial Black" panose="020B0604020202020204" pitchFamily="34" charset="0"/>
              </a:rPr>
            </a:br>
            <a:r>
              <a:rPr lang="fr-FR" sz="2000" b="1" dirty="0">
                <a:latin typeface="Helvetica" pitchFamily="2" charset="0"/>
                <a:cs typeface="Arial Black" panose="020B0604020202020204" pitchFamily="34" charset="0"/>
              </a:rPr>
              <a:t>UNESCO</a:t>
            </a:r>
            <a:endParaRPr lang="fr-FR" sz="2000" b="1" dirty="0">
              <a:latin typeface="Arial" panose="020B0604020202020204" pitchFamily="34" charset="0"/>
              <a:cs typeface="Arial" panose="020B0604020202020204" pitchFamily="34" charset="0"/>
            </a:endParaRPr>
          </a:p>
        </p:txBody>
      </p:sp>
      <p:pic>
        <p:nvPicPr>
          <p:cNvPr id="3" name="Picture 2" descr="Photo de profil de Frédéric Vallois">
            <a:extLst>
              <a:ext uri="{FF2B5EF4-FFF2-40B4-BE49-F238E27FC236}">
                <a16:creationId xmlns:a16="http://schemas.microsoft.com/office/drawing/2014/main" id="{C2ACDD49-C3EB-8247-908C-060DEFE04DB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8138" t="8149" r="33337" b="53324"/>
          <a:stretch/>
        </p:blipFill>
        <p:spPr bwMode="auto">
          <a:xfrm>
            <a:off x="2381434" y="2138547"/>
            <a:ext cx="2523368" cy="2523368"/>
          </a:xfrm>
          <a:prstGeom prst="ellipse">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Photo de profil de Loyer Elie-Benjamin">
            <a:extLst>
              <a:ext uri="{FF2B5EF4-FFF2-40B4-BE49-F238E27FC236}">
                <a16:creationId xmlns:a16="http://schemas.microsoft.com/office/drawing/2014/main" id="{8E84676A-6CCA-244D-AADB-8C350FF2CFC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02600" y="2153950"/>
            <a:ext cx="2507966" cy="2507966"/>
          </a:xfrm>
          <a:prstGeom prst="ellipse">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169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8E0BB6-BF24-4340-9A87-8BEF6799FACF}"/>
              </a:ext>
            </a:extLst>
          </p:cNvPr>
          <p:cNvSpPr/>
          <p:nvPr/>
        </p:nvSpPr>
        <p:spPr>
          <a:xfrm>
            <a:off x="0" y="0"/>
            <a:ext cx="12192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BDFED58-60D4-45EF-9B37-33849B232F48}"/>
              </a:ext>
            </a:extLst>
          </p:cNvPr>
          <p:cNvSpPr/>
          <p:nvPr/>
        </p:nvSpPr>
        <p:spPr>
          <a:xfrm>
            <a:off x="11046056" y="471178"/>
            <a:ext cx="733322" cy="457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r" defTabSz="914315"/>
            <a:endParaRPr lang="vi-VN">
              <a:solidFill>
                <a:prstClr val="white"/>
              </a:solidFill>
              <a:latin typeface="Bebas Neue Bold"/>
            </a:endParaRPr>
          </a:p>
        </p:txBody>
      </p:sp>
      <p:sp>
        <p:nvSpPr>
          <p:cNvPr id="9" name="Rectangle 8">
            <a:extLst>
              <a:ext uri="{FF2B5EF4-FFF2-40B4-BE49-F238E27FC236}">
                <a16:creationId xmlns:a16="http://schemas.microsoft.com/office/drawing/2014/main" id="{5C4B71D3-596D-F749-BB2E-FC62AA9FF5E6}"/>
              </a:ext>
            </a:extLst>
          </p:cNvPr>
          <p:cNvSpPr/>
          <p:nvPr/>
        </p:nvSpPr>
        <p:spPr>
          <a:xfrm>
            <a:off x="3467715" y="2884714"/>
            <a:ext cx="5256569" cy="1088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bg1"/>
                </a:solidFill>
                <a:latin typeface="Helvetica" pitchFamily="2" charset="0"/>
              </a:rPr>
              <a:t>Questions / réponses</a:t>
            </a:r>
          </a:p>
        </p:txBody>
      </p:sp>
    </p:spTree>
    <p:extLst>
      <p:ext uri="{BB962C8B-B14F-4D97-AF65-F5344CB8AC3E}">
        <p14:creationId xmlns:p14="http://schemas.microsoft.com/office/powerpoint/2010/main" val="2652814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83F1F67-EC36-AB45-811C-BC944A6EAB5F}"/>
              </a:ext>
            </a:extLst>
          </p:cNvPr>
          <p:cNvSpPr txBox="1"/>
          <p:nvPr/>
        </p:nvSpPr>
        <p:spPr>
          <a:xfrm>
            <a:off x="941641" y="2476886"/>
            <a:ext cx="6964416" cy="3416320"/>
          </a:xfrm>
          <a:prstGeom prst="rect">
            <a:avLst/>
          </a:prstGeom>
          <a:noFill/>
        </p:spPr>
        <p:txBody>
          <a:bodyPr wrap="square" rtlCol="0">
            <a:spAutoFit/>
          </a:bodyPr>
          <a:lstStyle/>
          <a:p>
            <a:pPr lvl="0"/>
            <a:r>
              <a:rPr lang="fr-FR" sz="2400" b="1" dirty="0">
                <a:latin typeface="Helvetica" panose="020B0604020202020204" pitchFamily="34" charset="0"/>
                <a:cs typeface="Helvetica" panose="020B0604020202020204" pitchFamily="34" charset="0"/>
              </a:rPr>
              <a:t>Où êtes-vous dans l’organigramme ? Quels sont les temps forts de la vie de l’entreprise ou de l’organisation qui nécessitent une prise de parole des dirigeants ? </a:t>
            </a:r>
          </a:p>
          <a:p>
            <a:pPr lvl="0"/>
            <a:endParaRPr lang="fr-FR" sz="2400" b="1" dirty="0">
              <a:latin typeface="Helvetica" panose="020B0604020202020204" pitchFamily="34" charset="0"/>
              <a:cs typeface="Helvetica" panose="020B0604020202020204" pitchFamily="34" charset="0"/>
            </a:endParaRPr>
          </a:p>
          <a:p>
            <a:pPr lvl="0"/>
            <a:r>
              <a:rPr lang="fr-FR" sz="2400" b="1" dirty="0">
                <a:latin typeface="Helvetica" panose="020B0604020202020204" pitchFamily="34" charset="0"/>
                <a:cs typeface="Helvetica" panose="020B0604020202020204" pitchFamily="34" charset="0"/>
              </a:rPr>
              <a:t>Qui sont les publics qui coexistent ? Quels supports gérez-vous au nom du dirigeant ? Gérez-vous aussi ses réseaux sociaux (Twitter, LinkedIn) ?</a:t>
            </a:r>
          </a:p>
        </p:txBody>
      </p:sp>
      <p:pic>
        <p:nvPicPr>
          <p:cNvPr id="11" name="Image 10">
            <a:extLst>
              <a:ext uri="{FF2B5EF4-FFF2-40B4-BE49-F238E27FC236}">
                <a16:creationId xmlns:a16="http://schemas.microsoft.com/office/drawing/2014/main" id="{541B2B62-9A5B-D847-84CA-9B9634C0B7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019238" y="760560"/>
            <a:ext cx="1075059" cy="1093250"/>
          </a:xfrm>
          <a:prstGeom prst="rect">
            <a:avLst/>
          </a:prstGeom>
        </p:spPr>
      </p:pic>
      <p:sp>
        <p:nvSpPr>
          <p:cNvPr id="6" name="Rectangle 5">
            <a:extLst>
              <a:ext uri="{FF2B5EF4-FFF2-40B4-BE49-F238E27FC236}">
                <a16:creationId xmlns:a16="http://schemas.microsoft.com/office/drawing/2014/main" id="{CCFF9D24-B532-664E-9DBC-6DF5BC54FF31}"/>
              </a:ext>
            </a:extLst>
          </p:cNvPr>
          <p:cNvSpPr/>
          <p:nvPr/>
        </p:nvSpPr>
        <p:spPr>
          <a:xfrm>
            <a:off x="793848" y="806819"/>
            <a:ext cx="1121228"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a:solidFill>
                  <a:schemeClr val="tx1"/>
                </a:solidFill>
                <a:latin typeface="Helvetica" panose="020B0604020202020204" pitchFamily="34" charset="0"/>
                <a:cs typeface="Helvetica" panose="020B0604020202020204" pitchFamily="34" charset="0"/>
              </a:rPr>
              <a:t>1</a:t>
            </a:r>
          </a:p>
        </p:txBody>
      </p:sp>
      <p:sp>
        <p:nvSpPr>
          <p:cNvPr id="7" name="Rectangle 6">
            <a:extLst>
              <a:ext uri="{FF2B5EF4-FFF2-40B4-BE49-F238E27FC236}">
                <a16:creationId xmlns:a16="http://schemas.microsoft.com/office/drawing/2014/main" id="{F294786E-F4EB-0248-8972-8F24954CC15C}"/>
              </a:ext>
            </a:extLst>
          </p:cNvPr>
          <p:cNvSpPr/>
          <p:nvPr/>
        </p:nvSpPr>
        <p:spPr>
          <a:xfrm>
            <a:off x="3302621" y="964794"/>
            <a:ext cx="2793379" cy="684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tx1"/>
                </a:solidFill>
                <a:latin typeface="Helvetica" panose="020B0604020202020204" pitchFamily="34" charset="0"/>
                <a:cs typeface="Helvetica" panose="020B0604020202020204" pitchFamily="34" charset="0"/>
              </a:rPr>
              <a:t>CONTEXTE</a:t>
            </a:r>
            <a:endParaRPr lang="fr-FR" sz="3200" dirty="0">
              <a:solidFill>
                <a:schemeClr val="tx1"/>
              </a:solidFill>
              <a:latin typeface="Helvetica" panose="020B0604020202020204" pitchFamily="34" charset="0"/>
              <a:cs typeface="Helvetica" panose="020B0604020202020204" pitchFamily="34" charset="0"/>
            </a:endParaRPr>
          </a:p>
        </p:txBody>
      </p:sp>
      <p:pic>
        <p:nvPicPr>
          <p:cNvPr id="10" name="Picture 2" descr="black and silver coin operated telescope">
            <a:extLst>
              <a:ext uri="{FF2B5EF4-FFF2-40B4-BE49-F238E27FC236}">
                <a16:creationId xmlns:a16="http://schemas.microsoft.com/office/drawing/2014/main" id="{A3367303-9D00-4646-A05F-6AD08B3A49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38" r="30035"/>
          <a:stretch/>
        </p:blipFill>
        <p:spPr bwMode="auto">
          <a:xfrm>
            <a:off x="8148493" y="0"/>
            <a:ext cx="407461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3252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3FC250F-E41B-478F-813A-160576A73D9E}"/>
              </a:ext>
            </a:extLst>
          </p:cNvPr>
          <p:cNvGrpSpPr>
            <a:grpSpLocks/>
          </p:cNvGrpSpPr>
          <p:nvPr/>
        </p:nvGrpSpPr>
        <p:grpSpPr bwMode="auto">
          <a:xfrm>
            <a:off x="9273554" y="242"/>
            <a:ext cx="4935868" cy="6857519"/>
            <a:chOff x="0" y="0"/>
            <a:chExt cx="12240" cy="15840"/>
          </a:xfrm>
        </p:grpSpPr>
        <p:pic>
          <p:nvPicPr>
            <p:cNvPr id="7171" name="Picture 3">
              <a:extLst>
                <a:ext uri="{FF2B5EF4-FFF2-40B4-BE49-F238E27FC236}">
                  <a16:creationId xmlns:a16="http://schemas.microsoft.com/office/drawing/2014/main" id="{5ACCA012-6658-4D10-88AB-D8C68D1EEE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240" cy="1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Line 4">
              <a:extLst>
                <a:ext uri="{FF2B5EF4-FFF2-40B4-BE49-F238E27FC236}">
                  <a16:creationId xmlns:a16="http://schemas.microsoft.com/office/drawing/2014/main" id="{4F106BE8-0EEB-41A2-A6B7-9D743F0A3D4B}"/>
                </a:ext>
              </a:extLst>
            </p:cNvPr>
            <p:cNvSpPr>
              <a:spLocks noChangeShapeType="1"/>
            </p:cNvSpPr>
            <p:nvPr/>
          </p:nvSpPr>
          <p:spPr bwMode="auto">
            <a:xfrm>
              <a:off x="11054" y="15048"/>
              <a:ext cx="0" cy="792"/>
            </a:xfrm>
            <a:prstGeom prst="line">
              <a:avLst/>
            </a:prstGeom>
            <a:noFill/>
            <a:ln w="9525">
              <a:solidFill>
                <a:srgbClr val="ED1D24"/>
              </a:solidFill>
              <a:round/>
              <a:headEnd/>
              <a:tailEnd/>
            </a:ln>
            <a:extLst>
              <a:ext uri="{909E8E84-426E-40dd-AFC4-6F175D3DCCD1}">
                <a14:hiddenFill xmlns:a14="http://schemas.microsoft.com/office/drawing/2010/main" xmlns="">
                  <a:noFill/>
                </a14:hiddenFill>
              </a:ext>
            </a:extLst>
          </p:spPr>
          <p:txBody>
            <a:bodyPr vert="horz" wrap="square" lIns="121912" tIns="60956" rIns="121912" bIns="60956" numCol="1" anchor="t" anchorCtr="0" compatLnSpc="1">
              <a:prstTxWarp prst="textNoShape">
                <a:avLst/>
              </a:prstTxWarp>
            </a:bodyPr>
            <a:lstStyle/>
            <a:p>
              <a:endParaRPr lang="fr-FR" sz="2400">
                <a:latin typeface="Arial" panose="020B0604020202020204" pitchFamily="34" charset="0"/>
                <a:cs typeface="Arial" panose="020B0604020202020204" pitchFamily="34" charset="0"/>
              </a:endParaRPr>
            </a:p>
          </p:txBody>
        </p:sp>
      </p:grpSp>
      <p:sp>
        <p:nvSpPr>
          <p:cNvPr id="150" name="Freeform 149"/>
          <p:cNvSpPr/>
          <p:nvPr/>
        </p:nvSpPr>
        <p:spPr>
          <a:xfrm rot="10800000">
            <a:off x="7622820" y="-6275"/>
            <a:ext cx="3123289" cy="6860777"/>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6" name="Freeform 149">
            <a:extLst>
              <a:ext uri="{FF2B5EF4-FFF2-40B4-BE49-F238E27FC236}">
                <a16:creationId xmlns:a16="http://schemas.microsoft.com/office/drawing/2014/main" id="{78583D1B-4397-4A44-8BBB-D143D579BF4F}"/>
              </a:ext>
            </a:extLst>
          </p:cNvPr>
          <p:cNvSpPr/>
          <p:nvPr/>
        </p:nvSpPr>
        <p:spPr>
          <a:xfrm rot="10800000">
            <a:off x="7645985" y="-9534"/>
            <a:ext cx="3123289" cy="6860777"/>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7" name="Freeform 149">
            <a:extLst>
              <a:ext uri="{FF2B5EF4-FFF2-40B4-BE49-F238E27FC236}">
                <a16:creationId xmlns:a16="http://schemas.microsoft.com/office/drawing/2014/main" id="{9A3735A9-0E41-43AC-8C6A-555FF90DC55E}"/>
              </a:ext>
            </a:extLst>
          </p:cNvPr>
          <p:cNvSpPr/>
          <p:nvPr/>
        </p:nvSpPr>
        <p:spPr>
          <a:xfrm rot="10800000">
            <a:off x="7533386" y="242"/>
            <a:ext cx="3123289" cy="6860777"/>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9346972" y="6292650"/>
            <a:ext cx="2844600" cy="364041"/>
          </a:xfrm>
        </p:spPr>
        <p:txBody>
          <a:bodyPr/>
          <a:lstStyle/>
          <a:p>
            <a:fld id="{D60D1EDE-7116-2443-9BDD-368CE5B37660}"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44" name="Line 5"/>
          <p:cNvSpPr>
            <a:spLocks noChangeShapeType="1"/>
          </p:cNvSpPr>
          <p:nvPr/>
        </p:nvSpPr>
        <p:spPr bwMode="auto">
          <a:xfrm>
            <a:off x="747559" y="-874123"/>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912" tIns="60956" rIns="121912" bIns="60956"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45" name="Line 6"/>
          <p:cNvSpPr>
            <a:spLocks noChangeShapeType="1"/>
          </p:cNvSpPr>
          <p:nvPr/>
        </p:nvSpPr>
        <p:spPr bwMode="auto">
          <a:xfrm>
            <a:off x="747559" y="-874123"/>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21912" tIns="60956" rIns="121912" bIns="60956"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cxnSp>
        <p:nvCxnSpPr>
          <p:cNvPr id="12" name="Straight Connector 11"/>
          <p:cNvCxnSpPr/>
          <p:nvPr/>
        </p:nvCxnSpPr>
        <p:spPr>
          <a:xfrm flipH="1">
            <a:off x="990811" y="1773160"/>
            <a:ext cx="120998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57"/>
          <p:cNvSpPr txBox="1"/>
          <p:nvPr/>
        </p:nvSpPr>
        <p:spPr>
          <a:xfrm>
            <a:off x="990813" y="2771584"/>
            <a:ext cx="9016513" cy="954300"/>
          </a:xfrm>
          <a:prstGeom prst="rect">
            <a:avLst/>
          </a:prstGeom>
          <a:noFill/>
        </p:spPr>
        <p:txBody>
          <a:bodyPr wrap="square" lIns="0" rtlCol="0">
            <a:spAutoFit/>
          </a:bodyPr>
          <a:lstStyle/>
          <a:p>
            <a:r>
              <a:rPr lang="fr-FR" sz="1867" b="1" dirty="0">
                <a:latin typeface="Arial" panose="020B0604020202020204" pitchFamily="34" charset="0"/>
                <a:ea typeface="Arial" charset="0"/>
                <a:cs typeface="Arial" panose="020B0604020202020204" pitchFamily="34" charset="0"/>
              </a:rPr>
              <a:t>Notre objectif : </a:t>
            </a:r>
            <a:r>
              <a:rPr lang="fr-FR" sz="1867" dirty="0">
                <a:latin typeface="Arial" panose="020B0604020202020204" pitchFamily="34" charset="0"/>
                <a:ea typeface="Arial" charset="0"/>
                <a:cs typeface="Arial" panose="020B0604020202020204" pitchFamily="34" charset="0"/>
              </a:rPr>
              <a:t>accélérer notre montée en compétences et promouvoir la valeur ajoutée de notre métier dans nos organisations (entreprises, collectivités publiques, associations, etc.)</a:t>
            </a:r>
          </a:p>
        </p:txBody>
      </p:sp>
      <p:sp>
        <p:nvSpPr>
          <p:cNvPr id="22" name="Rectangle 21"/>
          <p:cNvSpPr/>
          <p:nvPr/>
        </p:nvSpPr>
        <p:spPr>
          <a:xfrm>
            <a:off x="990812" y="952096"/>
            <a:ext cx="5447838" cy="666786"/>
          </a:xfrm>
          <a:prstGeom prst="rect">
            <a:avLst/>
          </a:prstGeom>
        </p:spPr>
        <p:txBody>
          <a:bodyPr wrap="none" lIns="0">
            <a:spAutoFit/>
          </a:bodyPr>
          <a:lstStyle/>
          <a:p>
            <a:r>
              <a:rPr lang="en-US" sz="3733" b="1" dirty="0">
                <a:solidFill>
                  <a:srgbClr val="FF0000"/>
                </a:solidFill>
                <a:latin typeface="Arial" panose="020B0604020202020204" pitchFamily="34" charset="0"/>
                <a:cs typeface="Arial" panose="020B0604020202020204" pitchFamily="34" charset="0"/>
              </a:rPr>
              <a:t>LE CLUB </a:t>
            </a:r>
            <a:r>
              <a:rPr lang="en-US" sz="3733" b="1" dirty="0">
                <a:latin typeface="Arial" panose="020B0604020202020204" pitchFamily="34" charset="0"/>
                <a:cs typeface="Arial" panose="020B0604020202020204" pitchFamily="34" charset="0"/>
              </a:rPr>
              <a:t>WE ARE COM</a:t>
            </a:r>
            <a:endParaRPr lang="en-US" sz="3733"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965561" y="4097615"/>
            <a:ext cx="3593257" cy="20826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a:endParaRPr lang="fr-FR" sz="1867" b="1" dirty="0">
              <a:latin typeface="Arial" panose="020B0604020202020204" pitchFamily="34" charset="0"/>
              <a:cs typeface="Arial" panose="020B0604020202020204" pitchFamily="34" charset="0"/>
            </a:endParaRPr>
          </a:p>
          <a:p>
            <a:pPr algn="ctr"/>
            <a:r>
              <a:rPr lang="fr-FR" sz="1867" b="1" dirty="0">
                <a:solidFill>
                  <a:schemeClr val="bg1"/>
                </a:solidFill>
                <a:latin typeface="Arial"/>
                <a:cs typeface="Arial"/>
              </a:rPr>
              <a:t>DES RENCONTRES ENTRE</a:t>
            </a:r>
          </a:p>
          <a:p>
            <a:pPr algn="ctr"/>
            <a:r>
              <a:rPr lang="fr-FR" sz="1867" b="1" dirty="0">
                <a:solidFill>
                  <a:schemeClr val="bg1"/>
                </a:solidFill>
                <a:latin typeface="Arial"/>
                <a:cs typeface="Arial"/>
              </a:rPr>
              <a:t>EXPERTS</a:t>
            </a:r>
            <a:endParaRPr lang="fr-FR" sz="1867" b="1" dirty="0">
              <a:solidFill>
                <a:schemeClr val="bg1"/>
              </a:solidFill>
              <a:latin typeface="Arial" panose="020B0604020202020204" pitchFamily="34" charset="0"/>
              <a:cs typeface="Arial" panose="020B0604020202020204" pitchFamily="34" charset="0"/>
            </a:endParaRPr>
          </a:p>
          <a:p>
            <a:pPr algn="ctr"/>
            <a:endParaRPr lang="fr-FR" sz="1867" b="1" dirty="0">
              <a:latin typeface="Arial" panose="020B0604020202020204" pitchFamily="34" charset="0"/>
              <a:cs typeface="Arial" panose="020B0604020202020204" pitchFamily="34" charset="0"/>
            </a:endParaRPr>
          </a:p>
          <a:p>
            <a:pPr algn="ctr"/>
            <a:endParaRPr lang="fr-FR" sz="1867" b="1" dirty="0">
              <a:latin typeface="Arial" panose="020B0604020202020204" pitchFamily="34" charset="0"/>
              <a:cs typeface="Arial" panose="020B0604020202020204" pitchFamily="34" charset="0"/>
            </a:endParaRPr>
          </a:p>
          <a:p>
            <a:pPr algn="ctr"/>
            <a:endParaRPr lang="fr-FR" sz="1867" b="1" dirty="0">
              <a:latin typeface="Arial" panose="020B0604020202020204" pitchFamily="34" charset="0"/>
              <a:cs typeface="Arial" panose="020B0604020202020204" pitchFamily="34" charset="0"/>
            </a:endParaRPr>
          </a:p>
          <a:p>
            <a:pPr algn="ctr"/>
            <a:endParaRPr lang="fr-FR" sz="1867" b="1" dirty="0">
              <a:latin typeface="Arial" panose="020B0604020202020204" pitchFamily="34" charset="0"/>
              <a:cs typeface="Arial" panose="020B0604020202020204" pitchFamily="34" charset="0"/>
            </a:endParaRPr>
          </a:p>
          <a:p>
            <a:pPr algn="ctr"/>
            <a:r>
              <a:rPr lang="fr-FR" sz="1867" b="1" dirty="0">
                <a:latin typeface="Arial" panose="020B0604020202020204" pitchFamily="34" charset="0"/>
                <a:cs typeface="Arial" panose="020B0604020202020204" pitchFamily="34" charset="0"/>
              </a:rPr>
              <a:t> </a:t>
            </a:r>
          </a:p>
        </p:txBody>
      </p:sp>
      <p:sp>
        <p:nvSpPr>
          <p:cNvPr id="18" name="Rectangle 17"/>
          <p:cNvSpPr/>
          <p:nvPr/>
        </p:nvSpPr>
        <p:spPr>
          <a:xfrm>
            <a:off x="4890176" y="4089354"/>
            <a:ext cx="3593257" cy="2090913"/>
          </a:xfrm>
          <a:prstGeom prst="rect">
            <a:avLst/>
          </a:prstGeom>
          <a:solidFill>
            <a:schemeClr val="bg1">
              <a:lumMod val="50000"/>
            </a:schemeClr>
          </a:solidFill>
          <a:ln w="88900">
            <a:noFill/>
            <a:prstDash val="dash"/>
          </a:ln>
          <a:effectLst/>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a:endParaRPr lang="fr-FR" sz="1867" b="1" dirty="0">
              <a:solidFill>
                <a:schemeClr val="bg1"/>
              </a:solidFill>
              <a:latin typeface="Arial" panose="020B0604020202020204" pitchFamily="34" charset="0"/>
              <a:cs typeface="Arial" panose="020B0604020202020204" pitchFamily="34" charset="0"/>
            </a:endParaRPr>
          </a:p>
          <a:p>
            <a:pPr algn="ctr"/>
            <a:r>
              <a:rPr lang="fr-FR" sz="1867" b="1" dirty="0">
                <a:solidFill>
                  <a:schemeClr val="bg1"/>
                </a:solidFill>
                <a:latin typeface="Arial"/>
                <a:cs typeface="Arial"/>
              </a:rPr>
              <a:t>DES CONTENUS</a:t>
            </a:r>
          </a:p>
          <a:p>
            <a:pPr algn="ctr"/>
            <a:r>
              <a:rPr lang="fr-FR" sz="1867" b="1" dirty="0">
                <a:solidFill>
                  <a:schemeClr val="bg1"/>
                </a:solidFill>
                <a:latin typeface="Arial"/>
                <a:cs typeface="Arial"/>
              </a:rPr>
              <a:t>EXPERTS</a:t>
            </a:r>
            <a:endParaRPr lang="fr-FR" sz="1867" b="1" dirty="0">
              <a:solidFill>
                <a:schemeClr val="bg1"/>
              </a:solidFill>
              <a:latin typeface="Arial" panose="020B0604020202020204" pitchFamily="34" charset="0"/>
              <a:cs typeface="Arial" panose="020B0604020202020204" pitchFamily="34" charset="0"/>
            </a:endParaRPr>
          </a:p>
          <a:p>
            <a:pPr algn="ctr"/>
            <a:endParaRPr lang="fr-FR" sz="1867" b="1" dirty="0">
              <a:solidFill>
                <a:schemeClr val="bg1"/>
              </a:solidFill>
              <a:latin typeface="Arial" panose="020B0604020202020204" pitchFamily="34" charset="0"/>
              <a:cs typeface="Arial" panose="020B0604020202020204" pitchFamily="34" charset="0"/>
            </a:endParaRPr>
          </a:p>
          <a:p>
            <a:pPr algn="ctr"/>
            <a:endParaRPr lang="fr-FR" sz="1867" b="1" dirty="0">
              <a:solidFill>
                <a:schemeClr val="bg1"/>
              </a:solidFill>
              <a:latin typeface="Arial" panose="020B0604020202020204" pitchFamily="34" charset="0"/>
              <a:cs typeface="Arial" panose="020B0604020202020204" pitchFamily="34" charset="0"/>
            </a:endParaRPr>
          </a:p>
          <a:p>
            <a:pPr algn="ctr"/>
            <a:endParaRPr lang="fr-FR" sz="1867" b="1" dirty="0">
              <a:solidFill>
                <a:schemeClr val="bg1"/>
              </a:solidFill>
              <a:latin typeface="Arial" panose="020B0604020202020204" pitchFamily="34" charset="0"/>
              <a:cs typeface="Arial" panose="020B0604020202020204" pitchFamily="34" charset="0"/>
            </a:endParaRPr>
          </a:p>
          <a:p>
            <a:pPr algn="ctr"/>
            <a:endParaRPr lang="fr-FR" sz="1867" b="1" dirty="0">
              <a:solidFill>
                <a:schemeClr val="bg1"/>
              </a:solidFill>
              <a:latin typeface="Arial" panose="020B0604020202020204" pitchFamily="34" charset="0"/>
              <a:cs typeface="Arial" panose="020B0604020202020204" pitchFamily="34" charset="0"/>
            </a:endParaRPr>
          </a:p>
          <a:p>
            <a:pPr algn="ctr"/>
            <a:r>
              <a:rPr lang="fr-FR" sz="1867" b="1" dirty="0">
                <a:solidFill>
                  <a:schemeClr val="bg1"/>
                </a:solidFill>
                <a:latin typeface="Arial" panose="020B0604020202020204" pitchFamily="34" charset="0"/>
                <a:cs typeface="Arial" panose="020B0604020202020204" pitchFamily="34" charset="0"/>
              </a:rPr>
              <a:t> </a:t>
            </a:r>
          </a:p>
        </p:txBody>
      </p:sp>
      <p:pic>
        <p:nvPicPr>
          <p:cNvPr id="7" name="Image 6" descr="1f4f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8918" y="5017346"/>
            <a:ext cx="1028765" cy="1028765"/>
          </a:xfrm>
          <a:prstGeom prst="rect">
            <a:avLst/>
          </a:prstGeom>
        </p:spPr>
      </p:pic>
      <p:sp>
        <p:nvSpPr>
          <p:cNvPr id="19" name="Rectangle 18">
            <a:extLst>
              <a:ext uri="{FF2B5EF4-FFF2-40B4-BE49-F238E27FC236}">
                <a16:creationId xmlns:a16="http://schemas.microsoft.com/office/drawing/2014/main" id="{529F3A1F-924B-7F4E-9A55-7D5B2176AFFA}"/>
              </a:ext>
            </a:extLst>
          </p:cNvPr>
          <p:cNvSpPr/>
          <p:nvPr/>
        </p:nvSpPr>
        <p:spPr>
          <a:xfrm>
            <a:off x="990811" y="2372530"/>
            <a:ext cx="8051383" cy="379656"/>
          </a:xfrm>
          <a:prstGeom prst="rect">
            <a:avLst/>
          </a:prstGeom>
        </p:spPr>
        <p:txBody>
          <a:bodyPr wrap="square" lIns="0" anchor="t">
            <a:spAutoFit/>
          </a:bodyPr>
          <a:lstStyle/>
          <a:p>
            <a:r>
              <a:rPr lang="fr-FR" sz="1867" b="1" dirty="0">
                <a:latin typeface="Arial" panose="020B0604020202020204" pitchFamily="34" charset="0"/>
                <a:cs typeface="Arial" panose="020B0604020202020204" pitchFamily="34" charset="0"/>
              </a:rPr>
              <a:t>Le collectif des pros de la COM passionnés par leur job 🚀</a:t>
            </a:r>
            <a:endParaRPr lang="en-US" sz="1867" b="1"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7D3C43C4-AC2F-654C-B5AB-65149A56ABE4}"/>
              </a:ext>
            </a:extLst>
          </p:cNvPr>
          <p:cNvPicPr>
            <a:picLocks noChangeAspect="1"/>
          </p:cNvPicPr>
          <p:nvPr/>
        </p:nvPicPr>
        <p:blipFill>
          <a:blip r:embed="rId5"/>
          <a:stretch>
            <a:fillRect/>
          </a:stretch>
        </p:blipFill>
        <p:spPr>
          <a:xfrm>
            <a:off x="2150981" y="5110160"/>
            <a:ext cx="1106632" cy="1106632"/>
          </a:xfrm>
          <a:prstGeom prst="rect">
            <a:avLst/>
          </a:prstGeom>
        </p:spPr>
      </p:pic>
      <p:pic>
        <p:nvPicPr>
          <p:cNvPr id="5" name="Image 7">
            <a:extLst>
              <a:ext uri="{FF2B5EF4-FFF2-40B4-BE49-F238E27FC236}">
                <a16:creationId xmlns:a16="http://schemas.microsoft.com/office/drawing/2014/main" id="{230F1E4B-EE3A-4AAC-89F9-40ABA61D981D}"/>
              </a:ext>
            </a:extLst>
          </p:cNvPr>
          <p:cNvPicPr>
            <a:picLocks noChangeAspect="1"/>
          </p:cNvPicPr>
          <p:nvPr/>
        </p:nvPicPr>
        <p:blipFill>
          <a:blip r:embed="rId6"/>
          <a:stretch>
            <a:fillRect/>
          </a:stretch>
        </p:blipFill>
        <p:spPr>
          <a:xfrm>
            <a:off x="7304232" y="2260023"/>
            <a:ext cx="406400" cy="571500"/>
          </a:xfrm>
          <a:prstGeom prst="rect">
            <a:avLst/>
          </a:prstGeom>
        </p:spPr>
      </p:pic>
    </p:spTree>
    <p:extLst>
      <p:ext uri="{BB962C8B-B14F-4D97-AF65-F5344CB8AC3E}">
        <p14:creationId xmlns:p14="http://schemas.microsoft.com/office/powerpoint/2010/main" val="27940723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71C43D7-A390-6623-D3C8-962704748BA8}"/>
              </a:ext>
            </a:extLst>
          </p:cNvPr>
          <p:cNvSpPr txBox="1"/>
          <p:nvPr/>
        </p:nvSpPr>
        <p:spPr>
          <a:xfrm>
            <a:off x="785003" y="454324"/>
            <a:ext cx="42528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latin typeface="Arial"/>
                <a:cs typeface="Arial"/>
              </a:rPr>
              <a:t>Où êtes-vous dans l'organigramme ?</a:t>
            </a:r>
          </a:p>
        </p:txBody>
      </p:sp>
      <p:sp>
        <p:nvSpPr>
          <p:cNvPr id="3" name="ZoneTexte 2">
            <a:extLst>
              <a:ext uri="{FF2B5EF4-FFF2-40B4-BE49-F238E27FC236}">
                <a16:creationId xmlns:a16="http://schemas.microsoft.com/office/drawing/2014/main" id="{E0AD7116-6E94-F2B7-A743-2B23E7B5B002}"/>
              </a:ext>
            </a:extLst>
          </p:cNvPr>
          <p:cNvSpPr txBox="1"/>
          <p:nvPr/>
        </p:nvSpPr>
        <p:spPr>
          <a:xfrm>
            <a:off x="784105" y="1229803"/>
            <a:ext cx="10952672"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Arial"/>
                <a:ea typeface="+mn-lt"/>
                <a:cs typeface="+mn-lt"/>
              </a:rPr>
              <a:t>Frédéric </a:t>
            </a:r>
            <a:r>
              <a:rPr lang="fr-FR" sz="1600" b="1" dirty="0" err="1">
                <a:latin typeface="Arial"/>
                <a:ea typeface="+mn-lt"/>
                <a:cs typeface="+mn-lt"/>
              </a:rPr>
              <a:t>Vallois</a:t>
            </a:r>
            <a:r>
              <a:rPr lang="fr-FR" sz="1600" b="1" dirty="0">
                <a:latin typeface="Arial"/>
                <a:ea typeface="+mn-lt"/>
                <a:cs typeface="+mn-lt"/>
              </a:rPr>
              <a:t> : </a:t>
            </a:r>
            <a:r>
              <a:rPr lang="fr-FR" sz="1600" dirty="0">
                <a:latin typeface="Arial"/>
                <a:ea typeface="+mn-lt"/>
                <a:cs typeface="+mn-lt"/>
              </a:rPr>
              <a:t>Ma fonction dépend directement de la direction de la communication, ce qui est le cas d’un certain nombre de plumes. Néanmoins, ce rattachement n’est pas exclusif, puisque </a:t>
            </a:r>
            <a:r>
              <a:rPr lang="fr-FR" sz="1600" b="1" dirty="0">
                <a:latin typeface="Arial"/>
                <a:ea typeface="+mn-lt"/>
                <a:cs typeface="+mn-lt"/>
              </a:rPr>
              <a:t>notre rôle assez hybride est à la croisée d’une multitude de problématiques : communication, direction générale, stratégie, affaires publiques…</a:t>
            </a:r>
            <a:r>
              <a:rPr lang="fr-FR" sz="1600" dirty="0">
                <a:latin typeface="Arial"/>
                <a:ea typeface="+mn-lt"/>
                <a:cs typeface="+mn-lt"/>
              </a:rPr>
              <a:t> Certes, je dépends de la direction de la communication, mais j’entretiens en parallèle un lien relativement fluide et direct avec la direction générale, qui à mon sens est essentiel. </a:t>
            </a:r>
            <a:r>
              <a:rPr lang="fr-FR" sz="1600" b="1" dirty="0">
                <a:latin typeface="Arial"/>
                <a:ea typeface="+mn-lt"/>
                <a:cs typeface="+mn-lt"/>
              </a:rPr>
              <a:t>De manière générale et même si elle s’en défend parfois, j‘estime que la plume est avant tout un communicant</a:t>
            </a:r>
            <a:r>
              <a:rPr lang="fr-FR" sz="1600" dirty="0">
                <a:latin typeface="Arial"/>
                <a:ea typeface="+mn-lt"/>
                <a:cs typeface="+mn-lt"/>
              </a:rPr>
              <a:t>. Lorsque nous écrivons des discours, des notes ou tout autre élément de langage, nous communiquons. La plume doit pouvoir bénéficier d’une certaine marge de manœuvre pour parvenir à ajuster au mieux ses discours. Ma mission est en quelque sorte « à la carte » en interne et il m’arrive d’ailleurs d’écrire pour des collaborateurs qui ne sont pas des dirigeants. </a:t>
            </a:r>
            <a:endParaRPr lang="fr-FR" sz="1600">
              <a:latin typeface="Arial"/>
              <a:cs typeface="Calibri"/>
            </a:endParaRPr>
          </a:p>
          <a:p>
            <a:endParaRPr lang="fr-FR" sz="1600" dirty="0">
              <a:latin typeface="Arial"/>
              <a:ea typeface="+mn-lt"/>
              <a:cs typeface="+mn-lt"/>
            </a:endParaRPr>
          </a:p>
          <a:p>
            <a:r>
              <a:rPr lang="fr-FR" sz="1600" b="1" dirty="0">
                <a:latin typeface="Arial"/>
                <a:ea typeface="+mn-lt"/>
                <a:cs typeface="+mn-lt"/>
              </a:rPr>
              <a:t>Elie-Benjamin Loyer : </a:t>
            </a:r>
            <a:r>
              <a:rPr lang="fr-FR" sz="1600" dirty="0">
                <a:latin typeface="Arial"/>
                <a:ea typeface="+mn-lt"/>
                <a:cs typeface="+mn-lt"/>
              </a:rPr>
              <a:t>Ma mission de plume au sein de l’UNESCO incarne également cette transversalité évoquée par Frédéric. Je suis pour ma part directement rattaché au cabinet de la Directrice générale, tout en gardant une large transversalité quant aux différents sujets techniques. J’entretiens bien sûr des liens étroits avec le Directeur de cabinet et la Directrice générale, Audrey Azoulay, mais mes relations au sein de l’organisation sont extrêmement diversifiées. L’UNESCO est une institution internationale dont la structure est  hiérarchisée, mais aussi très arborescente. Dans cet univers,</a:t>
            </a:r>
            <a:r>
              <a:rPr lang="fr-FR" sz="1600" b="1" dirty="0">
                <a:latin typeface="Arial"/>
                <a:ea typeface="+mn-lt"/>
                <a:cs typeface="+mn-lt"/>
              </a:rPr>
              <a:t> j’ai la chance d’occuper une fonction d’électron libre, qui m’amène à collaborer avec l’ensemble des services, notamment celui de la communication</a:t>
            </a:r>
            <a:r>
              <a:rPr lang="fr-FR" sz="1600" dirty="0">
                <a:latin typeface="Arial"/>
                <a:ea typeface="+mn-lt"/>
                <a:cs typeface="+mn-lt"/>
              </a:rPr>
              <a:t>, pour aider à produire le discours général de l’institution. </a:t>
            </a:r>
            <a:endParaRPr lang="fr-FR" sz="1600" dirty="0">
              <a:latin typeface="Arial"/>
            </a:endParaRPr>
          </a:p>
          <a:p>
            <a:pPr algn="l"/>
            <a:endParaRPr lang="fr-FR" dirty="0">
              <a:cs typeface="Calibri"/>
            </a:endParaRPr>
          </a:p>
        </p:txBody>
      </p:sp>
    </p:spTree>
    <p:extLst>
      <p:ext uri="{BB962C8B-B14F-4D97-AF65-F5344CB8AC3E}">
        <p14:creationId xmlns:p14="http://schemas.microsoft.com/office/powerpoint/2010/main" val="20416224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D5519BA-38C6-98FC-6C82-CE2DF2440AF5}"/>
              </a:ext>
            </a:extLst>
          </p:cNvPr>
          <p:cNvSpPr txBox="1"/>
          <p:nvPr/>
        </p:nvSpPr>
        <p:spPr>
          <a:xfrm>
            <a:off x="770626" y="468702"/>
            <a:ext cx="108232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latin typeface="Arial"/>
                <a:cs typeface="Arial"/>
              </a:rPr>
              <a:t>Quels sont les temps forts de la vie de l’entreprise ou de l’organisation qui nécessitent une prise de parole des dirigeants ? Qui sont les publics qui coexistent ?</a:t>
            </a:r>
          </a:p>
        </p:txBody>
      </p:sp>
      <p:sp>
        <p:nvSpPr>
          <p:cNvPr id="4" name="ZoneTexte 3">
            <a:extLst>
              <a:ext uri="{FF2B5EF4-FFF2-40B4-BE49-F238E27FC236}">
                <a16:creationId xmlns:a16="http://schemas.microsoft.com/office/drawing/2014/main" id="{274CE87E-D1A6-8CF2-49A0-6DFDCEE8CFCB}"/>
              </a:ext>
            </a:extLst>
          </p:cNvPr>
          <p:cNvSpPr txBox="1"/>
          <p:nvPr/>
        </p:nvSpPr>
        <p:spPr>
          <a:xfrm>
            <a:off x="770626" y="1532627"/>
            <a:ext cx="1101018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 </a:t>
            </a:r>
            <a:r>
              <a:rPr lang="en-US" sz="1600" err="1">
                <a:latin typeface="Arial"/>
                <a:ea typeface="Lato"/>
                <a:cs typeface="Lato"/>
              </a:rPr>
              <a:t>D’une</a:t>
            </a:r>
            <a:r>
              <a:rPr lang="en-US" sz="1600" dirty="0">
                <a:latin typeface="Arial"/>
                <a:ea typeface="Lato"/>
                <a:cs typeface="Lato"/>
              </a:rPr>
              <a:t> part, il </a:t>
            </a:r>
            <a:r>
              <a:rPr lang="en-US" sz="1600" err="1">
                <a:latin typeface="Arial"/>
                <a:ea typeface="Lato"/>
                <a:cs typeface="Lato"/>
              </a:rPr>
              <a:t>existe</a:t>
            </a:r>
            <a:r>
              <a:rPr lang="en-US" sz="1600" dirty="0">
                <a:latin typeface="Arial"/>
                <a:ea typeface="Lato"/>
                <a:cs typeface="Lato"/>
              </a:rPr>
              <a:t> des moments </a:t>
            </a:r>
            <a:r>
              <a:rPr lang="en-US" sz="1600" err="1">
                <a:latin typeface="Arial"/>
                <a:ea typeface="Lato"/>
                <a:cs typeface="Lato"/>
              </a:rPr>
              <a:t>clés</a:t>
            </a:r>
            <a:r>
              <a:rPr lang="en-US" sz="1600" dirty="0">
                <a:latin typeface="Arial"/>
                <a:ea typeface="Lato"/>
                <a:cs typeface="Lato"/>
              </a:rPr>
              <a:t> dans la vie </a:t>
            </a:r>
            <a:r>
              <a:rPr lang="en-US" sz="1600" err="1">
                <a:latin typeface="Arial"/>
                <a:ea typeface="Lato"/>
                <a:cs typeface="Lato"/>
              </a:rPr>
              <a:t>d’une</a:t>
            </a:r>
            <a:r>
              <a:rPr lang="en-US" sz="1600" dirty="0">
                <a:latin typeface="Arial"/>
                <a:ea typeface="Lato"/>
                <a:cs typeface="Lato"/>
              </a:rPr>
              <a:t> </a:t>
            </a:r>
            <a:r>
              <a:rPr lang="en-US" sz="1600" err="1">
                <a:latin typeface="Arial"/>
                <a:ea typeface="Lato"/>
                <a:cs typeface="Lato"/>
              </a:rPr>
              <a:t>entreprise</a:t>
            </a:r>
            <a:r>
              <a:rPr lang="en-US" sz="1600" dirty="0">
                <a:latin typeface="Arial"/>
                <a:ea typeface="Lato"/>
                <a:cs typeface="Lato"/>
              </a:rPr>
              <a:t>, qui </a:t>
            </a:r>
            <a:r>
              <a:rPr lang="en-US" sz="1600" err="1">
                <a:latin typeface="Arial"/>
                <a:ea typeface="Lato"/>
                <a:cs typeface="Lato"/>
              </a:rPr>
              <a:t>conduisent</a:t>
            </a:r>
            <a:r>
              <a:rPr lang="en-US" sz="1600" dirty="0">
                <a:latin typeface="Arial"/>
                <a:ea typeface="Lato"/>
                <a:cs typeface="Lato"/>
              </a:rPr>
              <a:t> les </a:t>
            </a:r>
            <a:r>
              <a:rPr lang="en-US" sz="1600" err="1">
                <a:latin typeface="Arial"/>
                <a:ea typeface="Lato"/>
                <a:cs typeface="Lato"/>
              </a:rPr>
              <a:t>dirigeants</a:t>
            </a:r>
            <a:r>
              <a:rPr lang="en-US" sz="1600" dirty="0">
                <a:latin typeface="Arial"/>
                <a:ea typeface="Lato"/>
                <a:cs typeface="Lato"/>
              </a:rPr>
              <a:t> à prendre la parole. Plus </a:t>
            </a:r>
            <a:r>
              <a:rPr lang="en-US" sz="1600" err="1">
                <a:latin typeface="Arial"/>
                <a:ea typeface="Lato"/>
                <a:cs typeface="Lato"/>
              </a:rPr>
              <a:t>concrètement</a:t>
            </a:r>
            <a:r>
              <a:rPr lang="en-US" sz="1600" dirty="0">
                <a:latin typeface="Arial"/>
                <a:ea typeface="Lato"/>
                <a:cs typeface="Lato"/>
              </a:rPr>
              <a:t>, chez Vivendi, </a:t>
            </a:r>
            <a:r>
              <a:rPr lang="en-US" sz="1600" err="1">
                <a:latin typeface="Arial"/>
                <a:ea typeface="Lato"/>
                <a:cs typeface="Lato"/>
              </a:rPr>
              <a:t>société</a:t>
            </a:r>
            <a:r>
              <a:rPr lang="en-US" sz="1600" dirty="0">
                <a:latin typeface="Arial"/>
                <a:ea typeface="Lato"/>
                <a:cs typeface="Lato"/>
              </a:rPr>
              <a:t> </a:t>
            </a:r>
            <a:r>
              <a:rPr lang="en-US" sz="1600" err="1">
                <a:latin typeface="Arial"/>
                <a:ea typeface="Lato"/>
                <a:cs typeface="Lato"/>
              </a:rPr>
              <a:t>cotée</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bourse, nous </a:t>
            </a:r>
            <a:r>
              <a:rPr lang="en-US" sz="1600" err="1">
                <a:latin typeface="Arial"/>
                <a:ea typeface="Lato"/>
                <a:cs typeface="Lato"/>
              </a:rPr>
              <a:t>avons</a:t>
            </a:r>
            <a:r>
              <a:rPr lang="en-US" sz="1600" dirty="0">
                <a:latin typeface="Arial"/>
                <a:ea typeface="Lato"/>
                <a:cs typeface="Lato"/>
              </a:rPr>
              <a:t> des obligations vis-à-vis de la place financière. Aussi, </a:t>
            </a:r>
            <a:r>
              <a:rPr lang="en-US" sz="1600" err="1">
                <a:latin typeface="Arial"/>
                <a:ea typeface="Lato"/>
                <a:cs typeface="Lato"/>
              </a:rPr>
              <a:t>certains</a:t>
            </a:r>
            <a:r>
              <a:rPr lang="en-US" sz="1600" dirty="0">
                <a:latin typeface="Arial"/>
                <a:ea typeface="Lato"/>
                <a:cs typeface="Lato"/>
              </a:rPr>
              <a:t> </a:t>
            </a:r>
            <a:r>
              <a:rPr lang="en-US" sz="1600" err="1">
                <a:latin typeface="Arial"/>
                <a:ea typeface="Lato"/>
                <a:cs typeface="Lato"/>
              </a:rPr>
              <a:t>discours</a:t>
            </a:r>
            <a:r>
              <a:rPr lang="en-US" sz="1600" dirty="0">
                <a:latin typeface="Arial"/>
                <a:ea typeface="Lato"/>
                <a:cs typeface="Lato"/>
              </a:rPr>
              <a:t> constituent des temps très forts, </a:t>
            </a:r>
            <a:r>
              <a:rPr lang="en-US" sz="1600" err="1">
                <a:latin typeface="Arial"/>
                <a:ea typeface="Lato"/>
                <a:cs typeface="Lato"/>
              </a:rPr>
              <a:t>comme</a:t>
            </a:r>
            <a:r>
              <a:rPr lang="en-US" sz="1600" dirty="0">
                <a:latin typeface="Arial"/>
                <a:ea typeface="Lato"/>
                <a:cs typeface="Lato"/>
              </a:rPr>
              <a:t> </a:t>
            </a:r>
            <a:r>
              <a:rPr lang="en-US" sz="1600" err="1">
                <a:latin typeface="Arial"/>
                <a:ea typeface="Lato"/>
                <a:cs typeface="Lato"/>
              </a:rPr>
              <a:t>l’assemblée</a:t>
            </a:r>
            <a:r>
              <a:rPr lang="en-US" sz="1600" dirty="0">
                <a:latin typeface="Arial"/>
                <a:ea typeface="Lato"/>
                <a:cs typeface="Lato"/>
              </a:rPr>
              <a:t> </a:t>
            </a:r>
            <a:r>
              <a:rPr lang="en-US" sz="1600" err="1">
                <a:latin typeface="Arial"/>
                <a:ea typeface="Lato"/>
                <a:cs typeface="Lato"/>
              </a:rPr>
              <a:t>générale</a:t>
            </a:r>
            <a:r>
              <a:rPr lang="en-US" sz="1600" dirty="0">
                <a:latin typeface="Arial"/>
                <a:ea typeface="Lato"/>
                <a:cs typeface="Lato"/>
              </a:rPr>
              <a:t>, les </a:t>
            </a:r>
            <a:r>
              <a:rPr lang="en-US" sz="1600" err="1">
                <a:latin typeface="Arial"/>
                <a:ea typeface="Lato"/>
                <a:cs typeface="Lato"/>
              </a:rPr>
              <a:t>résultats</a:t>
            </a:r>
            <a:r>
              <a:rPr lang="en-US" sz="1600" dirty="0">
                <a:latin typeface="Arial"/>
                <a:ea typeface="Lato"/>
                <a:cs typeface="Lato"/>
              </a:rPr>
              <a:t> </a:t>
            </a:r>
            <a:r>
              <a:rPr lang="en-US" sz="1600" err="1">
                <a:latin typeface="Arial"/>
                <a:ea typeface="Lato"/>
                <a:cs typeface="Lato"/>
              </a:rPr>
              <a:t>trimestriels</a:t>
            </a:r>
            <a:r>
              <a:rPr lang="en-US" sz="1600" dirty="0">
                <a:latin typeface="Arial"/>
                <a:ea typeface="Lato"/>
                <a:cs typeface="Lato"/>
              </a:rPr>
              <a:t> </a:t>
            </a:r>
            <a:r>
              <a:rPr lang="en-US" sz="1600" err="1">
                <a:latin typeface="Arial"/>
                <a:ea typeface="Lato"/>
                <a:cs typeface="Lato"/>
              </a:rPr>
              <a:t>ou</a:t>
            </a:r>
            <a:r>
              <a:rPr lang="en-US" sz="1600" dirty="0">
                <a:latin typeface="Arial"/>
                <a:ea typeface="Lato"/>
                <a:cs typeface="Lato"/>
              </a:rPr>
              <a:t> encore </a:t>
            </a:r>
            <a:r>
              <a:rPr lang="en-US" sz="1600" err="1">
                <a:latin typeface="Arial"/>
                <a:ea typeface="Lato"/>
                <a:cs typeface="Lato"/>
              </a:rPr>
              <a:t>l’édito</a:t>
            </a:r>
            <a:r>
              <a:rPr lang="en-US" sz="1600" dirty="0">
                <a:latin typeface="Arial"/>
                <a:ea typeface="Lato"/>
                <a:cs typeface="Lato"/>
              </a:rPr>
              <a:t> du rapport </a:t>
            </a:r>
            <a:r>
              <a:rPr lang="en-US" sz="1600" err="1">
                <a:latin typeface="Arial"/>
                <a:ea typeface="Lato"/>
                <a:cs typeface="Lato"/>
              </a:rPr>
              <a:t>annuel</a:t>
            </a:r>
            <a:r>
              <a:rPr lang="en-US" sz="1600" dirty="0">
                <a:latin typeface="Arial"/>
                <a:ea typeface="Lato"/>
                <a:cs typeface="Lato"/>
              </a:rPr>
              <a:t>. Ce </a:t>
            </a:r>
            <a:r>
              <a:rPr lang="en-US" sz="1600" err="1">
                <a:latin typeface="Arial"/>
                <a:ea typeface="Lato"/>
                <a:cs typeface="Lato"/>
              </a:rPr>
              <a:t>sont</a:t>
            </a:r>
            <a:r>
              <a:rPr lang="en-US" sz="1600" dirty="0">
                <a:latin typeface="Arial"/>
                <a:ea typeface="Lato"/>
                <a:cs typeface="Lato"/>
              </a:rPr>
              <a:t> </a:t>
            </a:r>
            <a:r>
              <a:rPr lang="en-US" sz="1600" err="1">
                <a:latin typeface="Arial"/>
                <a:ea typeface="Lato"/>
                <a:cs typeface="Lato"/>
              </a:rPr>
              <a:t>là</a:t>
            </a:r>
            <a:r>
              <a:rPr lang="en-US" sz="1600" dirty="0">
                <a:latin typeface="Arial"/>
                <a:ea typeface="Lato"/>
                <a:cs typeface="Lato"/>
              </a:rPr>
              <a:t> des </a:t>
            </a:r>
            <a:r>
              <a:rPr lang="en-US" sz="1600" err="1">
                <a:latin typeface="Arial"/>
                <a:ea typeface="Lato"/>
                <a:cs typeface="Lato"/>
              </a:rPr>
              <a:t>rendez-vous</a:t>
            </a:r>
            <a:r>
              <a:rPr lang="en-US" sz="1600" dirty="0">
                <a:latin typeface="Arial"/>
                <a:ea typeface="Lato"/>
                <a:cs typeface="Lato"/>
              </a:rPr>
              <a:t> que nous </a:t>
            </a:r>
            <a:r>
              <a:rPr lang="en-US" sz="1600" err="1">
                <a:latin typeface="Arial"/>
                <a:ea typeface="Lato"/>
                <a:cs typeface="Lato"/>
              </a:rPr>
              <a:t>anticipons</a:t>
            </a:r>
            <a:r>
              <a:rPr lang="en-US" sz="1600" dirty="0">
                <a:latin typeface="Arial"/>
                <a:ea typeface="Lato"/>
                <a:cs typeface="Lato"/>
              </a:rPr>
              <a:t> et </a:t>
            </a:r>
            <a:r>
              <a:rPr lang="en-US" sz="1600" err="1">
                <a:latin typeface="Arial"/>
                <a:ea typeface="Lato"/>
                <a:cs typeface="Lato"/>
              </a:rPr>
              <a:t>préparons</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a:t>
            </a:r>
            <a:r>
              <a:rPr lang="en-US" sz="1600" err="1">
                <a:latin typeface="Arial"/>
                <a:ea typeface="Lato"/>
                <a:cs typeface="Lato"/>
              </a:rPr>
              <a:t>amont</a:t>
            </a:r>
            <a:r>
              <a:rPr lang="en-US" sz="1600" dirty="0">
                <a:latin typeface="Arial"/>
                <a:ea typeface="Lato"/>
                <a:cs typeface="Lato"/>
              </a:rPr>
              <a:t>. </a:t>
            </a:r>
          </a:p>
          <a:p>
            <a:r>
              <a:rPr lang="en-US" sz="1600" dirty="0" err="1">
                <a:latin typeface="Arial"/>
                <a:ea typeface="Lato"/>
                <a:cs typeface="Lato"/>
              </a:rPr>
              <a:t>D’autre</a:t>
            </a:r>
            <a:r>
              <a:rPr lang="en-US" sz="1600" dirty="0">
                <a:latin typeface="Arial"/>
                <a:ea typeface="Lato"/>
                <a:cs typeface="Lato"/>
              </a:rPr>
              <a:t> part, </a:t>
            </a:r>
            <a:r>
              <a:rPr lang="en-US" sz="1600" dirty="0" err="1">
                <a:latin typeface="Arial"/>
                <a:ea typeface="Lato"/>
                <a:cs typeface="Lato"/>
              </a:rPr>
              <a:t>certains</a:t>
            </a:r>
            <a:r>
              <a:rPr lang="en-US" sz="1600" dirty="0">
                <a:latin typeface="Arial"/>
                <a:ea typeface="Lato"/>
                <a:cs typeface="Lato"/>
              </a:rPr>
              <a:t> temps forts </a:t>
            </a:r>
            <a:r>
              <a:rPr lang="en-US" sz="1600" dirty="0" err="1">
                <a:latin typeface="Arial"/>
                <a:ea typeface="Lato"/>
                <a:cs typeface="Lato"/>
              </a:rPr>
              <a:t>sont</a:t>
            </a:r>
            <a:r>
              <a:rPr lang="en-US" sz="1600" dirty="0">
                <a:latin typeface="Arial"/>
                <a:ea typeface="Lato"/>
                <a:cs typeface="Lato"/>
              </a:rPr>
              <a:t> </a:t>
            </a:r>
            <a:r>
              <a:rPr lang="en-US" sz="1600" dirty="0" err="1">
                <a:latin typeface="Arial"/>
                <a:ea typeface="Lato"/>
                <a:cs typeface="Lato"/>
              </a:rPr>
              <a:t>répartis</a:t>
            </a:r>
            <a:r>
              <a:rPr lang="en-US" sz="1600" dirty="0">
                <a:latin typeface="Arial"/>
                <a:ea typeface="Lato"/>
                <a:cs typeface="Lato"/>
              </a:rPr>
              <a:t> de manière </a:t>
            </a:r>
            <a:r>
              <a:rPr lang="en-US" sz="1600" dirty="0" err="1">
                <a:latin typeface="Arial"/>
                <a:ea typeface="Lato"/>
                <a:cs typeface="Lato"/>
              </a:rPr>
              <a:t>inopinée</a:t>
            </a:r>
            <a:r>
              <a:rPr lang="en-US" sz="1600" dirty="0">
                <a:latin typeface="Arial"/>
                <a:ea typeface="Lato"/>
                <a:cs typeface="Lato"/>
              </a:rPr>
              <a:t> tout au long de </a:t>
            </a:r>
            <a:r>
              <a:rPr lang="en-US" sz="1600" err="1">
                <a:latin typeface="Arial"/>
                <a:ea typeface="Lato"/>
                <a:cs typeface="Lato"/>
              </a:rPr>
              <a:t>l’année</a:t>
            </a:r>
            <a:r>
              <a:rPr lang="en-US" sz="1600" dirty="0">
                <a:latin typeface="Arial"/>
                <a:ea typeface="Lato"/>
                <a:cs typeface="Lato"/>
              </a:rPr>
              <a:t> : des </a:t>
            </a:r>
            <a:r>
              <a:rPr lang="en-US" sz="1600" err="1">
                <a:latin typeface="Arial"/>
                <a:ea typeface="Lato"/>
                <a:cs typeface="Lato"/>
              </a:rPr>
              <a:t>conférences</a:t>
            </a:r>
            <a:r>
              <a:rPr lang="en-US" sz="1600" dirty="0">
                <a:latin typeface="Arial"/>
                <a:ea typeface="Lato"/>
                <a:cs typeface="Lato"/>
              </a:rPr>
              <a:t>, des colloques, des tables rondes, etc. Lors de </a:t>
            </a:r>
            <a:r>
              <a:rPr lang="en-US" sz="1600" err="1">
                <a:latin typeface="Arial"/>
                <a:ea typeface="Lato"/>
                <a:cs typeface="Lato"/>
              </a:rPr>
              <a:t>ces</a:t>
            </a:r>
            <a:r>
              <a:rPr lang="en-US" sz="1600" dirty="0">
                <a:latin typeface="Arial"/>
                <a:ea typeface="Lato"/>
                <a:cs typeface="Lato"/>
              </a:rPr>
              <a:t> </a:t>
            </a:r>
            <a:r>
              <a:rPr lang="en-US" sz="1600" err="1">
                <a:latin typeface="Arial"/>
                <a:ea typeface="Lato"/>
                <a:cs typeface="Lato"/>
              </a:rPr>
              <a:t>événements</a:t>
            </a:r>
            <a:r>
              <a:rPr lang="en-US" sz="1600" dirty="0">
                <a:latin typeface="Arial"/>
                <a:ea typeface="Lato"/>
                <a:cs typeface="Lato"/>
              </a:rPr>
              <a:t> plus </a:t>
            </a:r>
            <a:r>
              <a:rPr lang="en-US" sz="1600" err="1">
                <a:latin typeface="Arial"/>
                <a:ea typeface="Lato"/>
                <a:cs typeface="Lato"/>
              </a:rPr>
              <a:t>aléatoires</a:t>
            </a:r>
            <a:r>
              <a:rPr lang="en-US" sz="1600" dirty="0">
                <a:latin typeface="Arial"/>
                <a:ea typeface="Lato"/>
                <a:cs typeface="Lato"/>
              </a:rPr>
              <a:t>, les publics </a:t>
            </a:r>
            <a:r>
              <a:rPr lang="en-US" sz="1600" err="1">
                <a:latin typeface="Arial"/>
                <a:ea typeface="Lato"/>
                <a:cs typeface="Lato"/>
              </a:rPr>
              <a:t>sont</a:t>
            </a:r>
            <a:r>
              <a:rPr lang="en-US" sz="1600" dirty="0">
                <a:latin typeface="Arial"/>
                <a:ea typeface="Lato"/>
                <a:cs typeface="Lato"/>
              </a:rPr>
              <a:t> </a:t>
            </a:r>
            <a:r>
              <a:rPr lang="en-US" sz="1600" err="1">
                <a:latin typeface="Arial"/>
                <a:ea typeface="Lato"/>
                <a:cs typeface="Lato"/>
              </a:rPr>
              <a:t>fondamentalement</a:t>
            </a:r>
            <a:r>
              <a:rPr lang="en-US" sz="1600" dirty="0">
                <a:latin typeface="Arial"/>
                <a:ea typeface="Lato"/>
                <a:cs typeface="Lato"/>
              </a:rPr>
              <a:t> </a:t>
            </a:r>
            <a:r>
              <a:rPr lang="en-US" sz="1600" err="1">
                <a:latin typeface="Arial"/>
                <a:ea typeface="Lato"/>
                <a:cs typeface="Lato"/>
              </a:rPr>
              <a:t>différents</a:t>
            </a:r>
            <a:r>
              <a:rPr lang="en-US" sz="1600" dirty="0">
                <a:latin typeface="Arial"/>
                <a:ea typeface="Lato"/>
                <a:cs typeface="Lato"/>
              </a:rPr>
              <a:t>. </a:t>
            </a:r>
            <a:r>
              <a:rPr lang="en-US" sz="1600" b="1" dirty="0">
                <a:latin typeface="Arial"/>
                <a:ea typeface="Lato"/>
                <a:cs typeface="Lato"/>
              </a:rPr>
              <a:t>Il </a:t>
            </a:r>
            <a:r>
              <a:rPr lang="en-US" sz="1600" b="1" err="1">
                <a:latin typeface="Arial"/>
                <a:ea typeface="Lato"/>
                <a:cs typeface="Lato"/>
              </a:rPr>
              <a:t>est</a:t>
            </a:r>
            <a:r>
              <a:rPr lang="en-US" sz="1600" b="1" dirty="0">
                <a:latin typeface="Arial"/>
                <a:ea typeface="Lato"/>
                <a:cs typeface="Lato"/>
              </a:rPr>
              <a:t> capital </a:t>
            </a:r>
            <a:r>
              <a:rPr lang="en-US" sz="1600" b="1" err="1">
                <a:latin typeface="Arial"/>
                <a:ea typeface="Lato"/>
                <a:cs typeface="Lato"/>
              </a:rPr>
              <a:t>qu’une</a:t>
            </a:r>
            <a:r>
              <a:rPr lang="en-US" sz="1600" b="1" dirty="0">
                <a:latin typeface="Arial"/>
                <a:ea typeface="Lato"/>
                <a:cs typeface="Lato"/>
              </a:rPr>
              <a:t> plume </a:t>
            </a:r>
            <a:r>
              <a:rPr lang="en-US" sz="1600" b="1" err="1">
                <a:latin typeface="Arial"/>
                <a:ea typeface="Lato"/>
                <a:cs typeface="Lato"/>
              </a:rPr>
              <a:t>sache</a:t>
            </a:r>
            <a:r>
              <a:rPr lang="en-US" sz="1600" b="1" dirty="0">
                <a:latin typeface="Arial"/>
                <a:ea typeface="Lato"/>
                <a:cs typeface="Lato"/>
              </a:rPr>
              <a:t> </a:t>
            </a:r>
            <a:r>
              <a:rPr lang="en-US" sz="1600" b="1" err="1">
                <a:latin typeface="Arial"/>
                <a:ea typeface="Lato"/>
                <a:cs typeface="Lato"/>
              </a:rPr>
              <a:t>jongler</a:t>
            </a:r>
            <a:r>
              <a:rPr lang="en-US" sz="1600" b="1" dirty="0">
                <a:latin typeface="Arial"/>
                <a:ea typeface="Lato"/>
                <a:cs typeface="Lato"/>
              </a:rPr>
              <a:t> entre </a:t>
            </a:r>
            <a:r>
              <a:rPr lang="en-US" sz="1600" b="1" err="1">
                <a:latin typeface="Arial"/>
                <a:ea typeface="Lato"/>
                <a:cs typeface="Lato"/>
              </a:rPr>
              <a:t>ces</a:t>
            </a:r>
            <a:r>
              <a:rPr lang="en-US" sz="1600" b="1" dirty="0">
                <a:latin typeface="Arial"/>
                <a:ea typeface="Lato"/>
                <a:cs typeface="Lato"/>
              </a:rPr>
              <a:t> deux types </a:t>
            </a:r>
            <a:r>
              <a:rPr lang="en-US" sz="1600" b="1" err="1">
                <a:latin typeface="Arial"/>
                <a:ea typeface="Lato"/>
                <a:cs typeface="Lato"/>
              </a:rPr>
              <a:t>d’exercices</a:t>
            </a:r>
            <a:r>
              <a:rPr lang="en-US" sz="1600" b="1" dirty="0">
                <a:latin typeface="Arial"/>
                <a:ea typeface="Lato"/>
                <a:cs typeface="Lato"/>
              </a:rPr>
              <a:t>.</a:t>
            </a:r>
          </a:p>
          <a:p>
            <a:endParaRPr lang="en-US" sz="1600" b="1" dirty="0">
              <a:latin typeface="Arial"/>
              <a:ea typeface="Lato"/>
              <a:cs typeface="Lato"/>
            </a:endParaRPr>
          </a:p>
          <a:p>
            <a:r>
              <a:rPr lang="en-US" sz="1600" b="1" dirty="0">
                <a:latin typeface="Arial"/>
                <a:ea typeface="Lato"/>
                <a:cs typeface="Lato"/>
              </a:rPr>
              <a:t>E-B. L. :</a:t>
            </a:r>
            <a:r>
              <a:rPr lang="en-US" sz="1600" dirty="0">
                <a:latin typeface="Arial"/>
                <a:ea typeface="Lato"/>
                <a:cs typeface="Lato"/>
              </a:rPr>
              <a:t> </a:t>
            </a:r>
            <a:r>
              <a:rPr lang="en-US" sz="1600" dirty="0" err="1">
                <a:latin typeface="Arial"/>
                <a:ea typeface="Lato"/>
                <a:cs typeface="Lato"/>
              </a:rPr>
              <a:t>Effectivement</a:t>
            </a:r>
            <a:r>
              <a:rPr lang="en-US" sz="1600" dirty="0">
                <a:latin typeface="Arial"/>
                <a:ea typeface="Lato"/>
                <a:cs typeface="Lato"/>
              </a:rPr>
              <a:t>, </a:t>
            </a:r>
            <a:r>
              <a:rPr lang="en-US" sz="1600" b="1" dirty="0">
                <a:latin typeface="Arial"/>
                <a:ea typeface="Lato"/>
                <a:cs typeface="Lato"/>
              </a:rPr>
              <a:t>les </a:t>
            </a:r>
            <a:r>
              <a:rPr lang="en-US" sz="1600" b="1" dirty="0" err="1">
                <a:latin typeface="Arial"/>
                <a:ea typeface="Lato"/>
                <a:cs typeface="Lato"/>
              </a:rPr>
              <a:t>auditeurs</a:t>
            </a:r>
            <a:r>
              <a:rPr lang="en-US" sz="1600" b="1" dirty="0">
                <a:latin typeface="Arial"/>
                <a:ea typeface="Lato"/>
                <a:cs typeface="Lato"/>
              </a:rPr>
              <a:t> ne </a:t>
            </a:r>
            <a:r>
              <a:rPr lang="en-US" sz="1600" b="1" dirty="0" err="1">
                <a:latin typeface="Arial"/>
                <a:ea typeface="Lato"/>
                <a:cs typeface="Lato"/>
              </a:rPr>
              <a:t>sont</a:t>
            </a:r>
            <a:r>
              <a:rPr lang="en-US" sz="1600" b="1" dirty="0">
                <a:latin typeface="Arial"/>
                <a:ea typeface="Lato"/>
                <a:cs typeface="Lato"/>
              </a:rPr>
              <a:t> jamais les </a:t>
            </a:r>
            <a:r>
              <a:rPr lang="en-US" sz="1600" b="1" dirty="0" err="1">
                <a:latin typeface="Arial"/>
                <a:ea typeface="Lato"/>
                <a:cs typeface="Lato"/>
              </a:rPr>
              <a:t>mêmes</a:t>
            </a:r>
            <a:r>
              <a:rPr lang="en-US" sz="1600" dirty="0">
                <a:latin typeface="Arial"/>
                <a:ea typeface="Lato"/>
                <a:cs typeface="Lato"/>
              </a:rPr>
              <a:t>. Notre </a:t>
            </a:r>
            <a:r>
              <a:rPr lang="en-US" sz="1600" dirty="0" err="1">
                <a:latin typeface="Arial"/>
                <a:ea typeface="Lato"/>
                <a:cs typeface="Lato"/>
              </a:rPr>
              <a:t>assemblée</a:t>
            </a:r>
            <a:r>
              <a:rPr lang="en-US" sz="1600" dirty="0">
                <a:latin typeface="Arial"/>
                <a:ea typeface="Lato"/>
                <a:cs typeface="Lato"/>
              </a:rPr>
              <a:t> </a:t>
            </a:r>
            <a:r>
              <a:rPr lang="en-US" sz="1600" dirty="0" err="1">
                <a:latin typeface="Arial"/>
                <a:ea typeface="Lato"/>
                <a:cs typeface="Lato"/>
              </a:rPr>
              <a:t>générale</a:t>
            </a:r>
            <a:r>
              <a:rPr lang="en-US" sz="1600" dirty="0">
                <a:latin typeface="Arial"/>
                <a:ea typeface="Lato"/>
                <a:cs typeface="Lato"/>
              </a:rPr>
              <a:t>, </a:t>
            </a:r>
            <a:r>
              <a:rPr lang="en-US" sz="1600" dirty="0" err="1">
                <a:latin typeface="Arial"/>
                <a:ea typeface="Lato"/>
                <a:cs typeface="Lato"/>
              </a:rPr>
              <a:t>intitulée</a:t>
            </a:r>
            <a:r>
              <a:rPr lang="en-US" sz="1600" dirty="0">
                <a:latin typeface="Arial"/>
                <a:ea typeface="Lato"/>
                <a:cs typeface="Lato"/>
              </a:rPr>
              <a:t> « </a:t>
            </a:r>
            <a:r>
              <a:rPr lang="en-US" sz="1600" dirty="0" err="1">
                <a:latin typeface="Arial"/>
                <a:ea typeface="Lato"/>
                <a:cs typeface="Lato"/>
              </a:rPr>
              <a:t>conférence</a:t>
            </a:r>
            <a:r>
              <a:rPr lang="en-US" sz="1600" dirty="0">
                <a:latin typeface="Arial"/>
                <a:ea typeface="Lato"/>
                <a:cs typeface="Lato"/>
              </a:rPr>
              <a:t> </a:t>
            </a:r>
            <a:r>
              <a:rPr lang="en-US" sz="1600" dirty="0" err="1">
                <a:latin typeface="Arial"/>
                <a:ea typeface="Lato"/>
                <a:cs typeface="Lato"/>
              </a:rPr>
              <a:t>générale</a:t>
            </a:r>
            <a:r>
              <a:rPr lang="en-US" sz="1600" dirty="0">
                <a:latin typeface="Arial"/>
                <a:ea typeface="Lato"/>
                <a:cs typeface="Lato"/>
              </a:rPr>
              <a:t> », se </a:t>
            </a:r>
            <a:r>
              <a:rPr lang="en-US" sz="1600" dirty="0" err="1">
                <a:latin typeface="Arial"/>
                <a:ea typeface="Lato"/>
                <a:cs typeface="Lato"/>
              </a:rPr>
              <a:t>déroule</a:t>
            </a:r>
            <a:r>
              <a:rPr lang="en-US" sz="1600" dirty="0">
                <a:latin typeface="Arial"/>
                <a:ea typeface="Lato"/>
                <a:cs typeface="Lato"/>
              </a:rPr>
              <a:t> </a:t>
            </a:r>
            <a:r>
              <a:rPr lang="en-US" sz="1600" dirty="0" err="1">
                <a:latin typeface="Arial"/>
                <a:ea typeface="Lato"/>
                <a:cs typeface="Lato"/>
              </a:rPr>
              <a:t>tous</a:t>
            </a:r>
            <a:r>
              <a:rPr lang="en-US" sz="1600" dirty="0">
                <a:latin typeface="Arial"/>
                <a:ea typeface="Lato"/>
                <a:cs typeface="Lato"/>
              </a:rPr>
              <a:t> les deux </a:t>
            </a:r>
            <a:r>
              <a:rPr lang="en-US" sz="1600" dirty="0" err="1">
                <a:latin typeface="Arial"/>
                <a:ea typeface="Lato"/>
                <a:cs typeface="Lato"/>
              </a:rPr>
              <a:t>ans</a:t>
            </a:r>
            <a:r>
              <a:rPr lang="en-US" sz="1600" dirty="0">
                <a:latin typeface="Arial"/>
                <a:ea typeface="Lato"/>
                <a:cs typeface="Lato"/>
              </a:rPr>
              <a:t> ; </a:t>
            </a:r>
            <a:r>
              <a:rPr lang="en-US" sz="1600" dirty="0" err="1">
                <a:latin typeface="Arial"/>
                <a:ea typeface="Lato"/>
                <a:cs typeface="Lato"/>
              </a:rPr>
              <a:t>tandis</a:t>
            </a:r>
            <a:r>
              <a:rPr lang="en-US" sz="1600" dirty="0">
                <a:latin typeface="Arial"/>
                <a:ea typeface="Lato"/>
                <a:cs typeface="Lato"/>
              </a:rPr>
              <a:t> que </a:t>
            </a:r>
            <a:r>
              <a:rPr lang="en-US" sz="1600" dirty="0" err="1">
                <a:latin typeface="Arial"/>
                <a:ea typeface="Lato"/>
                <a:cs typeface="Lato"/>
              </a:rPr>
              <a:t>tous</a:t>
            </a:r>
            <a:r>
              <a:rPr lang="en-US" sz="1600" dirty="0">
                <a:latin typeface="Arial"/>
                <a:ea typeface="Lato"/>
                <a:cs typeface="Lato"/>
              </a:rPr>
              <a:t> les 6 </a:t>
            </a:r>
            <a:r>
              <a:rPr lang="en-US" sz="1600" dirty="0" err="1">
                <a:latin typeface="Arial"/>
                <a:ea typeface="Lato"/>
                <a:cs typeface="Lato"/>
              </a:rPr>
              <a:t>mois</a:t>
            </a:r>
            <a:r>
              <a:rPr lang="en-US" sz="1600" dirty="0">
                <a:latin typeface="Arial"/>
                <a:ea typeface="Lato"/>
                <a:cs typeface="Lato"/>
              </a:rPr>
              <a:t>, nous </a:t>
            </a:r>
            <a:r>
              <a:rPr lang="en-US" sz="1600" dirty="0" err="1">
                <a:latin typeface="Arial"/>
                <a:ea typeface="Lato"/>
                <a:cs typeface="Lato"/>
              </a:rPr>
              <a:t>nous</a:t>
            </a:r>
            <a:r>
              <a:rPr lang="en-US" sz="1600" dirty="0">
                <a:latin typeface="Arial"/>
                <a:ea typeface="Lato"/>
                <a:cs typeface="Lato"/>
              </a:rPr>
              <a:t> </a:t>
            </a:r>
            <a:r>
              <a:rPr lang="en-US" sz="1600" dirty="0" err="1">
                <a:latin typeface="Arial"/>
                <a:ea typeface="Lato"/>
                <a:cs typeface="Lato"/>
              </a:rPr>
              <a:t>adressons</a:t>
            </a:r>
            <a:r>
              <a:rPr lang="en-US" sz="1600" dirty="0">
                <a:latin typeface="Arial"/>
                <a:ea typeface="Lato"/>
                <a:cs typeface="Lato"/>
              </a:rPr>
              <a:t> à </a:t>
            </a:r>
            <a:r>
              <a:rPr lang="en-US" sz="1600" dirty="0" err="1">
                <a:latin typeface="Arial"/>
                <a:ea typeface="Lato"/>
                <a:cs typeface="Lato"/>
              </a:rPr>
              <a:t>l’ensemble</a:t>
            </a:r>
            <a:r>
              <a:rPr lang="en-US" sz="1600" dirty="0">
                <a:latin typeface="Arial"/>
                <a:ea typeface="Lato"/>
                <a:cs typeface="Lato"/>
              </a:rPr>
              <a:t> des </a:t>
            </a:r>
            <a:r>
              <a:rPr lang="en-US" sz="1600" dirty="0" err="1">
                <a:latin typeface="Arial"/>
                <a:ea typeface="Lato"/>
                <a:cs typeface="Lato"/>
              </a:rPr>
              <a:t>États</a:t>
            </a:r>
            <a:r>
              <a:rPr lang="en-US" sz="1600" dirty="0">
                <a:latin typeface="Arial"/>
                <a:ea typeface="Lato"/>
                <a:cs typeface="Lato"/>
              </a:rPr>
              <a:t> </a:t>
            </a:r>
            <a:r>
              <a:rPr lang="en-US" sz="1600" dirty="0" err="1">
                <a:latin typeface="Arial"/>
                <a:ea typeface="Lato"/>
                <a:cs typeface="Lato"/>
              </a:rPr>
              <a:t>membres</a:t>
            </a:r>
            <a:r>
              <a:rPr lang="en-US" sz="1600" dirty="0">
                <a:latin typeface="Arial"/>
                <a:ea typeface="Lato"/>
                <a:cs typeface="Lato"/>
              </a:rPr>
              <a:t> de </a:t>
            </a:r>
            <a:r>
              <a:rPr lang="en-US" sz="1600" dirty="0" err="1">
                <a:latin typeface="Arial"/>
                <a:ea typeface="Lato"/>
                <a:cs typeface="Lato"/>
              </a:rPr>
              <a:t>l’UNESCO</a:t>
            </a:r>
            <a:r>
              <a:rPr lang="en-US" sz="1600" dirty="0">
                <a:latin typeface="Arial"/>
                <a:ea typeface="Lato"/>
                <a:cs typeface="Lato"/>
              </a:rPr>
              <a:t> pour </a:t>
            </a:r>
            <a:r>
              <a:rPr lang="en-US" sz="1600" dirty="0" err="1">
                <a:latin typeface="Arial"/>
                <a:ea typeface="Lato"/>
                <a:cs typeface="Lato"/>
              </a:rPr>
              <a:t>une</a:t>
            </a:r>
            <a:r>
              <a:rPr lang="en-US" sz="1600" dirty="0">
                <a:latin typeface="Arial"/>
                <a:ea typeface="Lato"/>
                <a:cs typeface="Lato"/>
              </a:rPr>
              <a:t> </a:t>
            </a:r>
            <a:r>
              <a:rPr lang="en-US" sz="1600" dirty="0" err="1">
                <a:latin typeface="Arial"/>
                <a:ea typeface="Lato"/>
                <a:cs typeface="Lato"/>
              </a:rPr>
              <a:t>sorte</a:t>
            </a:r>
            <a:r>
              <a:rPr lang="en-US" sz="1600" dirty="0">
                <a:latin typeface="Arial"/>
                <a:ea typeface="Lato"/>
                <a:cs typeface="Lato"/>
              </a:rPr>
              <a:t> de conseil de syndic – le Conseil </a:t>
            </a:r>
            <a:r>
              <a:rPr lang="en-US" sz="1600" dirty="0" err="1">
                <a:latin typeface="Arial"/>
                <a:ea typeface="Lato"/>
                <a:cs typeface="Lato"/>
              </a:rPr>
              <a:t>exécutif</a:t>
            </a:r>
            <a:r>
              <a:rPr lang="en-US" sz="1600" dirty="0">
                <a:latin typeface="Arial"/>
                <a:ea typeface="Lato"/>
                <a:cs typeface="Lato"/>
              </a:rPr>
              <a:t>. </a:t>
            </a:r>
            <a:r>
              <a:rPr lang="en-US" sz="1600" dirty="0" err="1">
                <a:latin typeface="Arial"/>
                <a:ea typeface="Lato"/>
                <a:cs typeface="Lato"/>
              </a:rPr>
              <a:t>Ces</a:t>
            </a:r>
            <a:r>
              <a:rPr lang="en-US" sz="1600" dirty="0">
                <a:latin typeface="Arial"/>
                <a:ea typeface="Lato"/>
                <a:cs typeface="Lato"/>
              </a:rPr>
              <a:t> </a:t>
            </a:r>
            <a:r>
              <a:rPr lang="en-US" sz="1600" dirty="0" err="1">
                <a:latin typeface="Arial"/>
                <a:ea typeface="Lato"/>
                <a:cs typeface="Lato"/>
              </a:rPr>
              <a:t>exercices</a:t>
            </a:r>
            <a:r>
              <a:rPr lang="en-US" sz="1600" dirty="0">
                <a:latin typeface="Arial"/>
                <a:ea typeface="Lato"/>
                <a:cs typeface="Lato"/>
              </a:rPr>
              <a:t>, </a:t>
            </a:r>
            <a:r>
              <a:rPr lang="en-US" sz="1600" dirty="0" err="1">
                <a:latin typeface="Arial"/>
                <a:ea typeface="Lato"/>
                <a:cs typeface="Lato"/>
              </a:rPr>
              <a:t>essentiels</a:t>
            </a:r>
            <a:r>
              <a:rPr lang="en-US" sz="1600" dirty="0">
                <a:latin typeface="Arial"/>
                <a:ea typeface="Lato"/>
                <a:cs typeface="Lato"/>
              </a:rPr>
              <a:t> dans la vie </a:t>
            </a:r>
            <a:r>
              <a:rPr lang="en-US" sz="1600" dirty="0" err="1">
                <a:latin typeface="Arial"/>
                <a:ea typeface="Lato"/>
                <a:cs typeface="Lato"/>
              </a:rPr>
              <a:t>d’une</a:t>
            </a:r>
            <a:r>
              <a:rPr lang="en-US" sz="1600" dirty="0">
                <a:latin typeface="Arial"/>
                <a:ea typeface="Lato"/>
                <a:cs typeface="Lato"/>
              </a:rPr>
              <a:t> </a:t>
            </a:r>
            <a:r>
              <a:rPr lang="en-US" sz="1600" dirty="0" err="1">
                <a:latin typeface="Arial"/>
                <a:ea typeface="Lato"/>
                <a:cs typeface="Lato"/>
              </a:rPr>
              <a:t>organisation</a:t>
            </a:r>
            <a:r>
              <a:rPr lang="en-US" sz="1600" dirty="0">
                <a:latin typeface="Arial"/>
                <a:ea typeface="Lato"/>
                <a:cs typeface="Lato"/>
              </a:rPr>
              <a:t>, </a:t>
            </a:r>
            <a:r>
              <a:rPr lang="en-US" sz="1600" dirty="0" err="1">
                <a:latin typeface="Arial"/>
                <a:ea typeface="Lato"/>
                <a:cs typeface="Lato"/>
              </a:rPr>
              <a:t>s’anticipent</a:t>
            </a:r>
            <a:r>
              <a:rPr lang="en-US" sz="1600" dirty="0">
                <a:latin typeface="Arial"/>
                <a:ea typeface="Lato"/>
                <a:cs typeface="Lato"/>
              </a:rPr>
              <a:t>. </a:t>
            </a:r>
            <a:r>
              <a:rPr lang="en-US" sz="1600" dirty="0" err="1">
                <a:latin typeface="Arial"/>
                <a:ea typeface="Lato"/>
                <a:cs typeface="Lato"/>
              </a:rPr>
              <a:t>S’ajoutent</a:t>
            </a:r>
            <a:r>
              <a:rPr lang="en-US" sz="1600" dirty="0">
                <a:latin typeface="Arial"/>
                <a:ea typeface="Lato"/>
                <a:cs typeface="Lato"/>
              </a:rPr>
              <a:t> à </a:t>
            </a:r>
            <a:r>
              <a:rPr lang="en-US" sz="1600" dirty="0" err="1">
                <a:latin typeface="Arial"/>
                <a:ea typeface="Lato"/>
                <a:cs typeface="Lato"/>
              </a:rPr>
              <a:t>ces</a:t>
            </a:r>
            <a:r>
              <a:rPr lang="en-US" sz="1600" dirty="0">
                <a:latin typeface="Arial"/>
                <a:ea typeface="Lato"/>
                <a:cs typeface="Lato"/>
              </a:rPr>
              <a:t> </a:t>
            </a:r>
            <a:r>
              <a:rPr lang="en-US" sz="1600" dirty="0" err="1">
                <a:latin typeface="Arial"/>
                <a:ea typeface="Lato"/>
                <a:cs typeface="Lato"/>
              </a:rPr>
              <a:t>derniers</a:t>
            </a:r>
            <a:r>
              <a:rPr lang="en-US" sz="1600" dirty="0">
                <a:latin typeface="Arial"/>
                <a:ea typeface="Lato"/>
                <a:cs typeface="Lato"/>
              </a:rPr>
              <a:t> </a:t>
            </a:r>
            <a:r>
              <a:rPr lang="en-US" sz="1600" dirty="0" err="1">
                <a:latin typeface="Arial"/>
                <a:ea typeface="Lato"/>
                <a:cs typeface="Lato"/>
              </a:rPr>
              <a:t>une</a:t>
            </a:r>
            <a:r>
              <a:rPr lang="en-US" sz="1600" dirty="0">
                <a:latin typeface="Arial"/>
                <a:ea typeface="Lato"/>
                <a:cs typeface="Lato"/>
              </a:rPr>
              <a:t> multitude de plus petits </a:t>
            </a:r>
            <a:r>
              <a:rPr lang="en-US" sz="1600" dirty="0" err="1">
                <a:latin typeface="Arial"/>
                <a:ea typeface="Lato"/>
                <a:cs typeface="Lato"/>
              </a:rPr>
              <a:t>événements</a:t>
            </a:r>
            <a:r>
              <a:rPr lang="en-US" sz="1600" dirty="0">
                <a:latin typeface="Arial"/>
                <a:ea typeface="Lato"/>
                <a:cs typeface="Lato"/>
              </a:rPr>
              <a:t>, </a:t>
            </a:r>
            <a:r>
              <a:rPr lang="en-US" sz="1600" dirty="0" err="1">
                <a:latin typeface="Arial"/>
                <a:ea typeface="Lato"/>
                <a:cs typeface="Lato"/>
              </a:rPr>
              <a:t>dont</a:t>
            </a:r>
            <a:r>
              <a:rPr lang="en-US" sz="1600" dirty="0">
                <a:latin typeface="Arial"/>
                <a:ea typeface="Lato"/>
                <a:cs typeface="Lato"/>
              </a:rPr>
              <a:t> les </a:t>
            </a:r>
            <a:r>
              <a:rPr lang="en-US" sz="1600" dirty="0" err="1">
                <a:latin typeface="Arial"/>
                <a:ea typeface="Lato"/>
                <a:cs typeface="Lato"/>
              </a:rPr>
              <a:t>thématiques</a:t>
            </a:r>
            <a:r>
              <a:rPr lang="en-US" sz="1600" dirty="0">
                <a:latin typeface="Arial"/>
                <a:ea typeface="Lato"/>
                <a:cs typeface="Lato"/>
              </a:rPr>
              <a:t> et les formats </a:t>
            </a:r>
            <a:r>
              <a:rPr lang="en-US" sz="1600" dirty="0" err="1">
                <a:latin typeface="Arial"/>
                <a:ea typeface="Lato"/>
                <a:cs typeface="Lato"/>
              </a:rPr>
              <a:t>sont</a:t>
            </a:r>
            <a:r>
              <a:rPr lang="en-US" sz="1600" dirty="0">
                <a:latin typeface="Arial"/>
                <a:ea typeface="Lato"/>
                <a:cs typeface="Lato"/>
              </a:rPr>
              <a:t> </a:t>
            </a:r>
            <a:r>
              <a:rPr lang="en-US" sz="1600" dirty="0" err="1">
                <a:latin typeface="Arial"/>
                <a:ea typeface="Lato"/>
                <a:cs typeface="Lato"/>
              </a:rPr>
              <a:t>extrêmement</a:t>
            </a:r>
            <a:r>
              <a:rPr lang="en-US" sz="1600" dirty="0">
                <a:latin typeface="Arial"/>
                <a:ea typeface="Lato"/>
                <a:cs typeface="Lato"/>
              </a:rPr>
              <a:t> variables. Les plus petites </a:t>
            </a:r>
            <a:r>
              <a:rPr lang="en-US" sz="1600" dirty="0" err="1">
                <a:latin typeface="Arial"/>
                <a:ea typeface="Lato"/>
                <a:cs typeface="Lato"/>
              </a:rPr>
              <a:t>prises</a:t>
            </a:r>
            <a:r>
              <a:rPr lang="en-US" sz="1600" dirty="0">
                <a:latin typeface="Arial"/>
                <a:ea typeface="Lato"/>
                <a:cs typeface="Lato"/>
              </a:rPr>
              <a:t> de parole </a:t>
            </a:r>
            <a:r>
              <a:rPr lang="en-US" sz="1600" dirty="0" err="1">
                <a:latin typeface="Arial"/>
                <a:ea typeface="Lato"/>
                <a:cs typeface="Lato"/>
              </a:rPr>
              <a:t>représentent</a:t>
            </a:r>
            <a:r>
              <a:rPr lang="en-US" sz="1600" dirty="0">
                <a:latin typeface="Arial"/>
                <a:ea typeface="Lato"/>
                <a:cs typeface="Lato"/>
              </a:rPr>
              <a:t> des moments de respiration, </a:t>
            </a:r>
            <a:r>
              <a:rPr lang="en-US" sz="1600" dirty="0" err="1">
                <a:latin typeface="Arial"/>
                <a:ea typeface="Lato"/>
                <a:cs typeface="Lato"/>
              </a:rPr>
              <a:t>s’articulant</a:t>
            </a:r>
            <a:r>
              <a:rPr lang="en-US" sz="1600" dirty="0">
                <a:latin typeface="Arial"/>
                <a:ea typeface="Lato"/>
                <a:cs typeface="Lato"/>
              </a:rPr>
              <a:t> </a:t>
            </a:r>
            <a:r>
              <a:rPr lang="en-US" sz="1600" dirty="0" err="1">
                <a:latin typeface="Arial"/>
                <a:ea typeface="Lato"/>
                <a:cs typeface="Lato"/>
              </a:rPr>
              <a:t>autour</a:t>
            </a:r>
            <a:r>
              <a:rPr lang="en-US" sz="1600" dirty="0">
                <a:latin typeface="Arial"/>
                <a:ea typeface="Lato"/>
                <a:cs typeface="Lato"/>
              </a:rPr>
              <a:t> de </a:t>
            </a:r>
            <a:r>
              <a:rPr lang="en-US" sz="1600" dirty="0" err="1">
                <a:latin typeface="Arial"/>
                <a:ea typeface="Lato"/>
                <a:cs typeface="Lato"/>
              </a:rPr>
              <a:t>ces</a:t>
            </a:r>
            <a:r>
              <a:rPr lang="en-US" sz="1600" dirty="0">
                <a:latin typeface="Arial"/>
                <a:ea typeface="Lato"/>
                <a:cs typeface="Lato"/>
              </a:rPr>
              <a:t> </a:t>
            </a:r>
            <a:r>
              <a:rPr lang="en-US" sz="1600" dirty="0" err="1">
                <a:latin typeface="Arial"/>
                <a:ea typeface="Lato"/>
                <a:cs typeface="Lato"/>
              </a:rPr>
              <a:t>véritables</a:t>
            </a:r>
            <a:r>
              <a:rPr lang="en-US" sz="1600" dirty="0">
                <a:latin typeface="Arial"/>
                <a:ea typeface="Lato"/>
                <a:cs typeface="Lato"/>
              </a:rPr>
              <a:t> temps forts.</a:t>
            </a:r>
          </a:p>
        </p:txBody>
      </p:sp>
    </p:spTree>
    <p:extLst>
      <p:ext uri="{BB962C8B-B14F-4D97-AF65-F5344CB8AC3E}">
        <p14:creationId xmlns:p14="http://schemas.microsoft.com/office/powerpoint/2010/main" val="28536971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E3D492D-4E9C-FD4E-94F5-373E8B469DFC}"/>
              </a:ext>
            </a:extLst>
          </p:cNvPr>
          <p:cNvSpPr txBox="1"/>
          <p:nvPr/>
        </p:nvSpPr>
        <p:spPr>
          <a:xfrm>
            <a:off x="799381" y="483079"/>
            <a:ext cx="107801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var(--font_titles-font-family)"/>
              </a:rPr>
              <a:t>Quels supports </a:t>
            </a:r>
            <a:r>
              <a:rPr lang="en-US" b="1" err="1">
                <a:latin typeface="var(--font_titles-font-family)"/>
              </a:rPr>
              <a:t>gérez-vous</a:t>
            </a:r>
            <a:r>
              <a:rPr lang="en-US" b="1" dirty="0">
                <a:latin typeface="var(--font_titles-font-family)"/>
              </a:rPr>
              <a:t> au nom du </a:t>
            </a:r>
            <a:r>
              <a:rPr lang="en-US" b="1" err="1">
                <a:latin typeface="var(--font_titles-font-family)"/>
              </a:rPr>
              <a:t>dirigeant</a:t>
            </a:r>
            <a:r>
              <a:rPr lang="en-US" b="1" dirty="0">
                <a:latin typeface="var(--font_titles-font-family)"/>
              </a:rPr>
              <a:t> ? </a:t>
            </a:r>
            <a:r>
              <a:rPr lang="en-US" b="1" err="1">
                <a:latin typeface="var(--font_titles-font-family)"/>
              </a:rPr>
              <a:t>Gérez-vous</a:t>
            </a:r>
            <a:r>
              <a:rPr lang="en-US" b="1" dirty="0">
                <a:latin typeface="var(--font_titles-font-family)"/>
              </a:rPr>
              <a:t> </a:t>
            </a:r>
            <a:r>
              <a:rPr lang="en-US" b="1" err="1">
                <a:latin typeface="var(--font_titles-font-family)"/>
              </a:rPr>
              <a:t>aussi</a:t>
            </a:r>
            <a:r>
              <a:rPr lang="en-US" b="1" dirty="0">
                <a:latin typeface="var(--font_titles-font-family)"/>
              </a:rPr>
              <a:t> </a:t>
            </a:r>
            <a:r>
              <a:rPr lang="en-US" b="1" err="1">
                <a:latin typeface="var(--font_titles-font-family)"/>
              </a:rPr>
              <a:t>ses</a:t>
            </a:r>
            <a:r>
              <a:rPr lang="en-US" b="1" dirty="0">
                <a:latin typeface="var(--font_titles-font-family)"/>
              </a:rPr>
              <a:t> </a:t>
            </a:r>
            <a:r>
              <a:rPr lang="en-US" b="1" err="1">
                <a:latin typeface="var(--font_titles-font-family)"/>
              </a:rPr>
              <a:t>réseaux</a:t>
            </a:r>
            <a:r>
              <a:rPr lang="en-US" b="1" dirty="0">
                <a:latin typeface="var(--font_titles-font-family)"/>
              </a:rPr>
              <a:t> </a:t>
            </a:r>
            <a:r>
              <a:rPr lang="en-US" b="1" err="1">
                <a:latin typeface="var(--font_titles-font-family)"/>
              </a:rPr>
              <a:t>sociaux</a:t>
            </a:r>
            <a:r>
              <a:rPr lang="en-US" b="1" dirty="0">
                <a:latin typeface="var(--font_titles-font-family)"/>
              </a:rPr>
              <a:t> (Twitter, LinkedIn) ?</a:t>
            </a:r>
          </a:p>
        </p:txBody>
      </p:sp>
      <p:sp>
        <p:nvSpPr>
          <p:cNvPr id="3" name="ZoneTexte 2">
            <a:extLst>
              <a:ext uri="{FF2B5EF4-FFF2-40B4-BE49-F238E27FC236}">
                <a16:creationId xmlns:a16="http://schemas.microsoft.com/office/drawing/2014/main" id="{0C4B6EDB-DAF9-8DFF-1822-21EA46BDA94D}"/>
              </a:ext>
            </a:extLst>
          </p:cNvPr>
          <p:cNvSpPr txBox="1"/>
          <p:nvPr/>
        </p:nvSpPr>
        <p:spPr>
          <a:xfrm>
            <a:off x="799381" y="1417607"/>
            <a:ext cx="1047821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a:t>
            </a:r>
            <a:r>
              <a:rPr lang="en-US" sz="1600" dirty="0">
                <a:latin typeface="Arial"/>
                <a:ea typeface="Lato"/>
                <a:cs typeface="Lato"/>
              </a:rPr>
              <a:t> Les </a:t>
            </a:r>
            <a:r>
              <a:rPr lang="en-US" sz="1600" err="1">
                <a:latin typeface="Arial"/>
                <a:ea typeface="Lato"/>
                <a:cs typeface="Lato"/>
              </a:rPr>
              <a:t>principaux</a:t>
            </a:r>
            <a:r>
              <a:rPr lang="en-US" sz="1600" dirty="0">
                <a:latin typeface="Arial"/>
                <a:ea typeface="Lato"/>
                <a:cs typeface="Lato"/>
              </a:rPr>
              <a:t> supports pour </a:t>
            </a:r>
            <a:r>
              <a:rPr lang="en-US" sz="1600" err="1">
                <a:latin typeface="Arial"/>
                <a:ea typeface="Lato"/>
                <a:cs typeface="Lato"/>
              </a:rPr>
              <a:t>lesquels</a:t>
            </a:r>
            <a:r>
              <a:rPr lang="en-US" sz="1600" dirty="0">
                <a:latin typeface="Arial"/>
                <a:ea typeface="Lato"/>
                <a:cs typeface="Lato"/>
              </a:rPr>
              <a:t> je </a:t>
            </a:r>
            <a:r>
              <a:rPr lang="en-US" sz="1600" err="1">
                <a:latin typeface="Arial"/>
                <a:ea typeface="Lato"/>
                <a:cs typeface="Lato"/>
              </a:rPr>
              <a:t>produis</a:t>
            </a:r>
            <a:r>
              <a:rPr lang="en-US" sz="1600" dirty="0">
                <a:latin typeface="Arial"/>
                <a:ea typeface="Lato"/>
                <a:cs typeface="Lato"/>
              </a:rPr>
              <a:t> des </a:t>
            </a:r>
            <a:r>
              <a:rPr lang="en-US" sz="1600" err="1">
                <a:latin typeface="Arial"/>
                <a:ea typeface="Lato"/>
                <a:cs typeface="Lato"/>
              </a:rPr>
              <a:t>contenus</a:t>
            </a:r>
            <a:r>
              <a:rPr lang="en-US" sz="1600" dirty="0">
                <a:latin typeface="Arial"/>
                <a:ea typeface="Lato"/>
                <a:cs typeface="Lato"/>
              </a:rPr>
              <a:t> </a:t>
            </a:r>
            <a:r>
              <a:rPr lang="en-US" sz="1600" err="1">
                <a:latin typeface="Arial"/>
                <a:ea typeface="Lato"/>
                <a:cs typeface="Lato"/>
              </a:rPr>
              <a:t>sont</a:t>
            </a:r>
            <a:r>
              <a:rPr lang="en-US" sz="1600" dirty="0">
                <a:latin typeface="Arial"/>
                <a:ea typeface="Lato"/>
                <a:cs typeface="Lato"/>
              </a:rPr>
              <a:t> très </a:t>
            </a:r>
            <a:r>
              <a:rPr lang="en-US" sz="1600" err="1">
                <a:latin typeface="Arial"/>
                <a:ea typeface="Lato"/>
                <a:cs typeface="Lato"/>
              </a:rPr>
              <a:t>classiques</a:t>
            </a:r>
            <a:r>
              <a:rPr lang="en-US" sz="1600" dirty="0">
                <a:latin typeface="Arial"/>
                <a:ea typeface="Lato"/>
                <a:cs typeface="Lato"/>
              </a:rPr>
              <a:t> : </a:t>
            </a:r>
            <a:r>
              <a:rPr lang="en-US" sz="1600" err="1">
                <a:latin typeface="Arial"/>
                <a:ea typeface="Lato"/>
                <a:cs typeface="Lato"/>
              </a:rPr>
              <a:t>discours</a:t>
            </a:r>
            <a:r>
              <a:rPr lang="en-US" sz="1600" dirty="0">
                <a:latin typeface="Arial"/>
                <a:ea typeface="Lato"/>
                <a:cs typeface="Lato"/>
              </a:rPr>
              <a:t>, notes, rapports, </a:t>
            </a:r>
            <a:r>
              <a:rPr lang="en-US" sz="1600" err="1">
                <a:latin typeface="Arial"/>
                <a:ea typeface="Lato"/>
                <a:cs typeface="Lato"/>
              </a:rPr>
              <a:t>éléments</a:t>
            </a:r>
            <a:r>
              <a:rPr lang="en-US" sz="1600" dirty="0">
                <a:latin typeface="Arial"/>
                <a:ea typeface="Lato"/>
                <a:cs typeface="Lato"/>
              </a:rPr>
              <a:t> de </a:t>
            </a:r>
            <a:r>
              <a:rPr lang="en-US" sz="1600" err="1">
                <a:latin typeface="Arial"/>
                <a:ea typeface="Lato"/>
                <a:cs typeface="Lato"/>
              </a:rPr>
              <a:t>langage</a:t>
            </a:r>
            <a:r>
              <a:rPr lang="en-US" sz="1600" dirty="0">
                <a:latin typeface="Arial"/>
                <a:ea typeface="Lato"/>
                <a:cs typeface="Lato"/>
              </a:rPr>
              <a:t>. </a:t>
            </a:r>
            <a:r>
              <a:rPr lang="en-US" sz="1600" err="1">
                <a:latin typeface="Arial"/>
                <a:ea typeface="Lato"/>
                <a:cs typeface="Lato"/>
              </a:rPr>
              <a:t>D’ailleurs</a:t>
            </a:r>
            <a:r>
              <a:rPr lang="en-US" sz="1600" dirty="0">
                <a:latin typeface="Arial"/>
                <a:ea typeface="Lato"/>
                <a:cs typeface="Lato"/>
              </a:rPr>
              <a:t>, il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fréquent</a:t>
            </a:r>
            <a:r>
              <a:rPr lang="en-US" sz="1600" dirty="0">
                <a:latin typeface="Arial"/>
                <a:ea typeface="Lato"/>
                <a:cs typeface="Lato"/>
              </a:rPr>
              <a:t> que je les co-</a:t>
            </a:r>
            <a:r>
              <a:rPr lang="en-US" sz="1600" err="1">
                <a:latin typeface="Arial"/>
                <a:ea typeface="Lato"/>
                <a:cs typeface="Lato"/>
              </a:rPr>
              <a:t>écrive</a:t>
            </a:r>
            <a:r>
              <a:rPr lang="en-US" sz="1600" dirty="0">
                <a:latin typeface="Arial"/>
                <a:ea typeface="Lato"/>
                <a:cs typeface="Lato"/>
              </a:rPr>
              <a:t> avec le service de </a:t>
            </a:r>
            <a:r>
              <a:rPr lang="en-US" sz="1600" err="1">
                <a:latin typeface="Arial"/>
                <a:ea typeface="Lato"/>
                <a:cs typeface="Lato"/>
              </a:rPr>
              <a:t>presse</a:t>
            </a:r>
            <a:r>
              <a:rPr lang="en-US" sz="1600" dirty="0">
                <a:latin typeface="Arial"/>
                <a:ea typeface="Lato"/>
                <a:cs typeface="Lato"/>
              </a:rPr>
              <a:t> et la </a:t>
            </a:r>
            <a:r>
              <a:rPr lang="en-US" sz="1600" err="1">
                <a:latin typeface="Arial"/>
                <a:ea typeface="Lato"/>
                <a:cs typeface="Lato"/>
              </a:rPr>
              <a:t>Directrice</a:t>
            </a:r>
            <a:r>
              <a:rPr lang="en-US" sz="1600" dirty="0">
                <a:latin typeface="Arial"/>
                <a:ea typeface="Lato"/>
                <a:cs typeface="Lato"/>
              </a:rPr>
              <a:t> du cabinet du </a:t>
            </a:r>
            <a:r>
              <a:rPr lang="en-US" sz="1600" err="1">
                <a:latin typeface="Arial"/>
                <a:ea typeface="Lato"/>
                <a:cs typeface="Lato"/>
              </a:rPr>
              <a:t>Président</a:t>
            </a:r>
            <a:r>
              <a:rPr lang="en-US" sz="1600" dirty="0">
                <a:latin typeface="Arial"/>
                <a:ea typeface="Lato"/>
                <a:cs typeface="Lato"/>
              </a:rPr>
              <a:t>. Les </a:t>
            </a:r>
            <a:r>
              <a:rPr lang="en-US" sz="1600" err="1">
                <a:latin typeface="Arial"/>
                <a:ea typeface="Lato"/>
                <a:cs typeface="Lato"/>
              </a:rPr>
              <a:t>réseaux</a:t>
            </a:r>
            <a:r>
              <a:rPr lang="en-US" sz="1600" dirty="0">
                <a:latin typeface="Arial"/>
                <a:ea typeface="Lato"/>
                <a:cs typeface="Lato"/>
              </a:rPr>
              <a:t> </a:t>
            </a:r>
            <a:r>
              <a:rPr lang="en-US" sz="1600" err="1">
                <a:latin typeface="Arial"/>
                <a:ea typeface="Lato"/>
                <a:cs typeface="Lato"/>
              </a:rPr>
              <a:t>sociaux</a:t>
            </a:r>
            <a:r>
              <a:rPr lang="en-US" sz="1600" dirty="0">
                <a:latin typeface="Arial"/>
                <a:ea typeface="Lato"/>
                <a:cs typeface="Lato"/>
              </a:rPr>
              <a:t> ne font pas </a:t>
            </a:r>
            <a:r>
              <a:rPr lang="en-US" sz="1600" err="1">
                <a:latin typeface="Arial"/>
                <a:ea typeface="Lato"/>
                <a:cs typeface="Lato"/>
              </a:rPr>
              <a:t>partie</a:t>
            </a:r>
            <a:r>
              <a:rPr lang="en-US" sz="1600" dirty="0">
                <a:latin typeface="Arial"/>
                <a:ea typeface="Lato"/>
                <a:cs typeface="Lato"/>
              </a:rPr>
              <a:t> de </a:t>
            </a:r>
            <a:r>
              <a:rPr lang="en-US" sz="1600" err="1">
                <a:latin typeface="Arial"/>
                <a:ea typeface="Lato"/>
                <a:cs typeface="Lato"/>
              </a:rPr>
              <a:t>mon</a:t>
            </a:r>
            <a:r>
              <a:rPr lang="en-US" sz="1600" dirty="0">
                <a:latin typeface="Arial"/>
                <a:ea typeface="Lato"/>
                <a:cs typeface="Lato"/>
              </a:rPr>
              <a:t> </a:t>
            </a:r>
            <a:r>
              <a:rPr lang="en-US" sz="1600" err="1">
                <a:latin typeface="Arial"/>
                <a:ea typeface="Lato"/>
                <a:cs typeface="Lato"/>
              </a:rPr>
              <a:t>périmètre</a:t>
            </a:r>
            <a:r>
              <a:rPr lang="en-US" sz="1600" dirty="0">
                <a:latin typeface="Arial"/>
                <a:ea typeface="Lato"/>
                <a:cs typeface="Lato"/>
              </a:rPr>
              <a:t> et il </a:t>
            </a:r>
            <a:r>
              <a:rPr lang="en-US" sz="1600" err="1">
                <a:latin typeface="Arial"/>
                <a:ea typeface="Lato"/>
                <a:cs typeface="Lato"/>
              </a:rPr>
              <a:t>n’est</a:t>
            </a:r>
            <a:r>
              <a:rPr lang="en-US" sz="1600" dirty="0">
                <a:latin typeface="Arial"/>
                <a:ea typeface="Lato"/>
                <a:cs typeface="Lato"/>
              </a:rPr>
              <a:t> pas </a:t>
            </a:r>
            <a:r>
              <a:rPr lang="en-US" sz="1600" err="1">
                <a:latin typeface="Arial"/>
                <a:ea typeface="Lato"/>
                <a:cs typeface="Lato"/>
              </a:rPr>
              <a:t>si</a:t>
            </a:r>
            <a:r>
              <a:rPr lang="en-US" sz="1600" dirty="0">
                <a:latin typeface="Arial"/>
                <a:ea typeface="Lato"/>
                <a:cs typeface="Lato"/>
              </a:rPr>
              <a:t> </a:t>
            </a:r>
            <a:r>
              <a:rPr lang="en-US" sz="1600" err="1">
                <a:latin typeface="Arial"/>
                <a:ea typeface="Lato"/>
                <a:cs typeface="Lato"/>
              </a:rPr>
              <a:t>évident</a:t>
            </a:r>
            <a:r>
              <a:rPr lang="en-US" sz="1600" dirty="0">
                <a:latin typeface="Arial"/>
                <a:ea typeface="Lato"/>
                <a:cs typeface="Lato"/>
              </a:rPr>
              <a:t> pour un </a:t>
            </a:r>
            <a:r>
              <a:rPr lang="en-US" sz="1600" err="1">
                <a:latin typeface="Arial"/>
                <a:ea typeface="Lato"/>
                <a:cs typeface="Lato"/>
              </a:rPr>
              <a:t>dirigeant</a:t>
            </a:r>
            <a:r>
              <a:rPr lang="en-US" sz="1600" dirty="0">
                <a:latin typeface="Arial"/>
                <a:ea typeface="Lato"/>
                <a:cs typeface="Lato"/>
              </a:rPr>
              <a:t> de </a:t>
            </a:r>
            <a:r>
              <a:rPr lang="en-US" sz="1600" err="1">
                <a:latin typeface="Arial"/>
                <a:ea typeface="Lato"/>
                <a:cs typeface="Lato"/>
              </a:rPr>
              <a:t>laisser</a:t>
            </a:r>
            <a:r>
              <a:rPr lang="en-US" sz="1600" dirty="0">
                <a:latin typeface="Arial"/>
                <a:ea typeface="Lato"/>
                <a:cs typeface="Lato"/>
              </a:rPr>
              <a:t> un tiers </a:t>
            </a:r>
            <a:r>
              <a:rPr lang="en-US" sz="1600" err="1">
                <a:latin typeface="Arial"/>
                <a:ea typeface="Lato"/>
                <a:cs typeface="Lato"/>
              </a:rPr>
              <a:t>gérer</a:t>
            </a:r>
            <a:r>
              <a:rPr lang="en-US" sz="1600" dirty="0">
                <a:latin typeface="Arial"/>
                <a:ea typeface="Lato"/>
                <a:cs typeface="Lato"/>
              </a:rPr>
              <a:t> </a:t>
            </a:r>
            <a:r>
              <a:rPr lang="en-US" sz="1600" err="1">
                <a:latin typeface="Arial"/>
                <a:ea typeface="Lato"/>
                <a:cs typeface="Lato"/>
              </a:rPr>
              <a:t>ses</a:t>
            </a:r>
            <a:r>
              <a:rPr lang="en-US" sz="1600" dirty="0">
                <a:latin typeface="Arial"/>
                <a:ea typeface="Lato"/>
                <a:cs typeface="Lato"/>
              </a:rPr>
              <a:t> </a:t>
            </a:r>
            <a:r>
              <a:rPr lang="en-US" sz="1600" err="1">
                <a:latin typeface="Arial"/>
                <a:ea typeface="Lato"/>
                <a:cs typeface="Lato"/>
              </a:rPr>
              <a:t>prises</a:t>
            </a:r>
            <a:r>
              <a:rPr lang="en-US" sz="1600" dirty="0">
                <a:latin typeface="Arial"/>
                <a:ea typeface="Lato"/>
                <a:cs typeface="Lato"/>
              </a:rPr>
              <a:t> de parole. La </a:t>
            </a:r>
            <a:r>
              <a:rPr lang="en-US" sz="1600" err="1">
                <a:latin typeface="Arial"/>
                <a:ea typeface="Lato"/>
                <a:cs typeface="Lato"/>
              </a:rPr>
              <a:t>formule</a:t>
            </a:r>
            <a:r>
              <a:rPr lang="en-US" sz="1600" dirty="0">
                <a:latin typeface="Arial"/>
                <a:ea typeface="Lato"/>
                <a:cs typeface="Lato"/>
              </a:rPr>
              <a:t> </a:t>
            </a:r>
            <a:r>
              <a:rPr lang="en-US" sz="1600" err="1">
                <a:latin typeface="Arial"/>
                <a:ea typeface="Lato"/>
                <a:cs typeface="Lato"/>
              </a:rPr>
              <a:t>adéquate</a:t>
            </a:r>
            <a:r>
              <a:rPr lang="en-US" sz="1600" dirty="0">
                <a:latin typeface="Arial"/>
                <a:ea typeface="Lato"/>
                <a:cs typeface="Lato"/>
              </a:rPr>
              <a:t> </a:t>
            </a:r>
            <a:r>
              <a:rPr lang="en-US" sz="1600" err="1">
                <a:latin typeface="Arial"/>
                <a:ea typeface="Lato"/>
                <a:cs typeface="Lato"/>
              </a:rPr>
              <a:t>concernant</a:t>
            </a:r>
            <a:r>
              <a:rPr lang="en-US" sz="1600" dirty="0">
                <a:latin typeface="Arial"/>
                <a:ea typeface="Lato"/>
                <a:cs typeface="Lato"/>
              </a:rPr>
              <a:t> Vivendi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certainement</a:t>
            </a:r>
            <a:r>
              <a:rPr lang="en-US" sz="1600" dirty="0">
                <a:latin typeface="Arial"/>
                <a:ea typeface="Lato"/>
                <a:cs typeface="Lato"/>
              </a:rPr>
              <a:t> encore à </a:t>
            </a:r>
            <a:r>
              <a:rPr lang="en-US" sz="1600" err="1">
                <a:latin typeface="Arial"/>
                <a:ea typeface="Lato"/>
                <a:cs typeface="Lato"/>
              </a:rPr>
              <a:t>trouver</a:t>
            </a:r>
            <a:r>
              <a:rPr lang="en-US" sz="1600" dirty="0">
                <a:latin typeface="Arial"/>
                <a:ea typeface="Lato"/>
                <a:cs typeface="Lato"/>
              </a:rPr>
              <a:t>. </a:t>
            </a:r>
          </a:p>
          <a:p>
            <a:endParaRPr lang="en-US" sz="1600" dirty="0">
              <a:latin typeface="Arial"/>
              <a:ea typeface="Lato"/>
              <a:cs typeface="Lato"/>
            </a:endParaRPr>
          </a:p>
          <a:p>
            <a:r>
              <a:rPr lang="en-US" sz="1600" b="1" dirty="0">
                <a:latin typeface="Arial"/>
                <a:ea typeface="Lato"/>
                <a:cs typeface="Lato"/>
              </a:rPr>
              <a:t>E-B. L. : </a:t>
            </a:r>
            <a:r>
              <a:rPr lang="en-US" sz="1600" dirty="0">
                <a:latin typeface="Arial"/>
                <a:ea typeface="Lato"/>
                <a:cs typeface="Lato"/>
              </a:rPr>
              <a:t>De la </a:t>
            </a:r>
            <a:r>
              <a:rPr lang="en-US" sz="1600" dirty="0" err="1">
                <a:latin typeface="Arial"/>
                <a:ea typeface="Lato"/>
                <a:cs typeface="Lato"/>
              </a:rPr>
              <a:t>même</a:t>
            </a:r>
            <a:r>
              <a:rPr lang="en-US" sz="1600" dirty="0">
                <a:latin typeface="Arial"/>
                <a:ea typeface="Lato"/>
                <a:cs typeface="Lato"/>
              </a:rPr>
              <a:t> manière, je ne </a:t>
            </a:r>
            <a:r>
              <a:rPr lang="en-US" sz="1600" dirty="0" err="1">
                <a:latin typeface="Arial"/>
                <a:ea typeface="Lato"/>
                <a:cs typeface="Lato"/>
              </a:rPr>
              <a:t>m’occupe</a:t>
            </a:r>
            <a:r>
              <a:rPr lang="en-US" sz="1600" dirty="0">
                <a:latin typeface="Arial"/>
                <a:ea typeface="Lato"/>
                <a:cs typeface="Lato"/>
              </a:rPr>
              <a:t> pas des </a:t>
            </a:r>
            <a:r>
              <a:rPr lang="en-US" sz="1600" dirty="0" err="1">
                <a:latin typeface="Arial"/>
                <a:ea typeface="Lato"/>
                <a:cs typeface="Lato"/>
              </a:rPr>
              <a:t>réseaux</a:t>
            </a:r>
            <a:r>
              <a:rPr lang="en-US" sz="1600" dirty="0">
                <a:latin typeface="Arial"/>
                <a:ea typeface="Lato"/>
                <a:cs typeface="Lato"/>
              </a:rPr>
              <a:t> </a:t>
            </a:r>
            <a:r>
              <a:rPr lang="en-US" sz="1600" dirty="0" err="1">
                <a:latin typeface="Arial"/>
                <a:ea typeface="Lato"/>
                <a:cs typeface="Lato"/>
              </a:rPr>
              <a:t>sociaux</a:t>
            </a:r>
            <a:r>
              <a:rPr lang="en-US" sz="1600" dirty="0">
                <a:latin typeface="Arial"/>
                <a:ea typeface="Lato"/>
                <a:cs typeface="Lato"/>
              </a:rPr>
              <a:t> de la </a:t>
            </a:r>
            <a:r>
              <a:rPr lang="en-US" sz="1600" dirty="0" err="1">
                <a:latin typeface="Arial"/>
                <a:ea typeface="Lato"/>
                <a:cs typeface="Lato"/>
              </a:rPr>
              <a:t>Directrice</a:t>
            </a:r>
            <a:r>
              <a:rPr lang="en-US" sz="1600" dirty="0">
                <a:latin typeface="Arial"/>
                <a:ea typeface="Lato"/>
                <a:cs typeface="Lato"/>
              </a:rPr>
              <a:t> </a:t>
            </a:r>
            <a:r>
              <a:rPr lang="en-US" sz="1600" dirty="0" err="1">
                <a:latin typeface="Arial"/>
                <a:ea typeface="Lato"/>
                <a:cs typeface="Lato"/>
              </a:rPr>
              <a:t>générale</a:t>
            </a:r>
            <a:r>
              <a:rPr lang="en-US" sz="1600" dirty="0">
                <a:latin typeface="Arial"/>
                <a:ea typeface="Lato"/>
                <a:cs typeface="Lato"/>
              </a:rPr>
              <a:t> de </a:t>
            </a:r>
            <a:r>
              <a:rPr lang="en-US" sz="1600" dirty="0" err="1">
                <a:latin typeface="Arial"/>
                <a:ea typeface="Lato"/>
                <a:cs typeface="Lato"/>
              </a:rPr>
              <a:t>l’UNESCO</a:t>
            </a:r>
            <a:r>
              <a:rPr lang="en-US" sz="1600" dirty="0">
                <a:latin typeface="Arial"/>
                <a:ea typeface="Lato"/>
                <a:cs typeface="Lato"/>
              </a:rPr>
              <a:t>. Le </a:t>
            </a:r>
            <a:r>
              <a:rPr lang="en-US" sz="1600" dirty="0" err="1">
                <a:latin typeface="Arial"/>
                <a:ea typeface="Lato"/>
                <a:cs typeface="Lato"/>
              </a:rPr>
              <a:t>conseiller</a:t>
            </a:r>
            <a:r>
              <a:rPr lang="en-US" sz="1600" dirty="0">
                <a:latin typeface="Arial"/>
                <a:ea typeface="Lato"/>
                <a:cs typeface="Lato"/>
              </a:rPr>
              <a:t> communication </a:t>
            </a:r>
            <a:r>
              <a:rPr lang="en-US" sz="1600" dirty="0" err="1">
                <a:latin typeface="Arial"/>
                <a:ea typeface="Lato"/>
                <a:cs typeface="Lato"/>
              </a:rPr>
              <a:t>s’occupe</a:t>
            </a:r>
            <a:r>
              <a:rPr lang="en-US" sz="1600" dirty="0">
                <a:latin typeface="Arial"/>
                <a:ea typeface="Lato"/>
                <a:cs typeface="Lato"/>
              </a:rPr>
              <a:t> de </a:t>
            </a:r>
            <a:r>
              <a:rPr lang="en-US" sz="1600" dirty="0" err="1">
                <a:latin typeface="Arial"/>
                <a:ea typeface="Lato"/>
                <a:cs typeface="Lato"/>
              </a:rPr>
              <a:t>gérer</a:t>
            </a:r>
            <a:r>
              <a:rPr lang="en-US" sz="1600" dirty="0">
                <a:latin typeface="Arial"/>
                <a:ea typeface="Lato"/>
                <a:cs typeface="Lato"/>
              </a:rPr>
              <a:t> </a:t>
            </a:r>
            <a:r>
              <a:rPr lang="en-US" sz="1600" dirty="0" err="1">
                <a:latin typeface="Arial"/>
                <a:ea typeface="Lato"/>
                <a:cs typeface="Lato"/>
              </a:rPr>
              <a:t>ses</a:t>
            </a:r>
            <a:r>
              <a:rPr lang="en-US" sz="1600" dirty="0">
                <a:latin typeface="Arial"/>
                <a:ea typeface="Lato"/>
                <a:cs typeface="Lato"/>
              </a:rPr>
              <a:t> </a:t>
            </a:r>
            <a:r>
              <a:rPr lang="en-US" sz="1600" dirty="0" err="1">
                <a:latin typeface="Arial"/>
                <a:ea typeface="Lato"/>
                <a:cs typeface="Lato"/>
              </a:rPr>
              <a:t>comptes</a:t>
            </a:r>
            <a:r>
              <a:rPr lang="en-US" sz="1600" dirty="0">
                <a:latin typeface="Arial"/>
                <a:ea typeface="Lato"/>
                <a:cs typeface="Lato"/>
              </a:rPr>
              <a:t> </a:t>
            </a:r>
            <a:r>
              <a:rPr lang="en-US" sz="1600" dirty="0" err="1">
                <a:latin typeface="Arial"/>
                <a:ea typeface="Lato"/>
                <a:cs typeface="Lato"/>
              </a:rPr>
              <a:t>sociaux</a:t>
            </a:r>
            <a:r>
              <a:rPr lang="en-US" sz="1600" dirty="0">
                <a:latin typeface="Arial"/>
                <a:ea typeface="Lato"/>
                <a:cs typeface="Lato"/>
              </a:rPr>
              <a:t>. </a:t>
            </a:r>
            <a:r>
              <a:rPr lang="en-US" sz="1600" b="1" dirty="0">
                <a:latin typeface="Arial"/>
                <a:ea typeface="Lato"/>
                <a:cs typeface="Lato"/>
              </a:rPr>
              <a:t>Nous </a:t>
            </a:r>
            <a:r>
              <a:rPr lang="en-US" sz="1600" b="1" dirty="0" err="1">
                <a:latin typeface="Arial"/>
                <a:ea typeface="Lato"/>
                <a:cs typeface="Lato"/>
              </a:rPr>
              <a:t>n’intervenons</a:t>
            </a:r>
            <a:r>
              <a:rPr lang="en-US" sz="1600" b="1" dirty="0">
                <a:latin typeface="Arial"/>
                <a:ea typeface="Lato"/>
                <a:cs typeface="Lato"/>
              </a:rPr>
              <a:t> pas </a:t>
            </a:r>
            <a:r>
              <a:rPr lang="en-US" sz="1600" b="1" dirty="0" err="1">
                <a:latin typeface="Arial"/>
                <a:ea typeface="Lato"/>
                <a:cs typeface="Lato"/>
              </a:rPr>
              <a:t>directement</a:t>
            </a:r>
            <a:r>
              <a:rPr lang="en-US" sz="1600" b="1" dirty="0">
                <a:latin typeface="Arial"/>
                <a:ea typeface="Lato"/>
                <a:cs typeface="Lato"/>
              </a:rPr>
              <a:t> sur </a:t>
            </a:r>
            <a:r>
              <a:rPr lang="en-US" sz="1600" b="1" dirty="0" err="1">
                <a:latin typeface="Arial"/>
                <a:ea typeface="Lato"/>
                <a:cs typeface="Lato"/>
              </a:rPr>
              <a:t>ces</a:t>
            </a:r>
            <a:r>
              <a:rPr lang="en-US" sz="1600" b="1" dirty="0">
                <a:latin typeface="Arial"/>
                <a:ea typeface="Lato"/>
                <a:cs typeface="Lato"/>
              </a:rPr>
              <a:t> </a:t>
            </a:r>
            <a:r>
              <a:rPr lang="en-US" sz="1600" b="1" dirty="0" err="1">
                <a:latin typeface="Arial"/>
                <a:ea typeface="Lato"/>
                <a:cs typeface="Lato"/>
              </a:rPr>
              <a:t>contenus</a:t>
            </a:r>
            <a:r>
              <a:rPr lang="en-US" sz="1600" b="1" dirty="0">
                <a:latin typeface="Arial"/>
                <a:ea typeface="Lato"/>
                <a:cs typeface="Lato"/>
              </a:rPr>
              <a:t>, </a:t>
            </a:r>
            <a:r>
              <a:rPr lang="en-US" sz="1600" b="1" dirty="0" err="1">
                <a:latin typeface="Arial"/>
                <a:ea typeface="Lato"/>
                <a:cs typeface="Lato"/>
              </a:rPr>
              <a:t>toutefois</a:t>
            </a:r>
            <a:r>
              <a:rPr lang="en-US" sz="1600" b="1" dirty="0">
                <a:latin typeface="Arial"/>
                <a:ea typeface="Lato"/>
                <a:cs typeface="Lato"/>
              </a:rPr>
              <a:t> il </a:t>
            </a:r>
            <a:r>
              <a:rPr lang="en-US" sz="1600" b="1" dirty="0" err="1">
                <a:latin typeface="Arial"/>
                <a:ea typeface="Lato"/>
                <a:cs typeface="Lato"/>
              </a:rPr>
              <a:t>peut</a:t>
            </a:r>
            <a:r>
              <a:rPr lang="en-US" sz="1600" b="1" dirty="0">
                <a:latin typeface="Arial"/>
                <a:ea typeface="Lato"/>
                <a:cs typeface="Lato"/>
              </a:rPr>
              <a:t> nous arriver de </a:t>
            </a:r>
            <a:r>
              <a:rPr lang="en-US" sz="1600" b="1" dirty="0" err="1">
                <a:latin typeface="Arial"/>
                <a:ea typeface="Lato"/>
                <a:cs typeface="Lato"/>
              </a:rPr>
              <a:t>formuler</a:t>
            </a:r>
            <a:r>
              <a:rPr lang="en-US" sz="1600" b="1" dirty="0">
                <a:latin typeface="Arial"/>
                <a:ea typeface="Lato"/>
                <a:cs typeface="Lato"/>
              </a:rPr>
              <a:t> des propositions </a:t>
            </a:r>
            <a:r>
              <a:rPr lang="en-US" sz="1600" b="1" dirty="0" err="1">
                <a:latin typeface="Arial"/>
                <a:ea typeface="Lato"/>
                <a:cs typeface="Lato"/>
              </a:rPr>
              <a:t>inspirées</a:t>
            </a:r>
            <a:r>
              <a:rPr lang="en-US" sz="1600" b="1" dirty="0">
                <a:latin typeface="Arial"/>
                <a:ea typeface="Lato"/>
                <a:cs typeface="Lato"/>
              </a:rPr>
              <a:t> des messages </a:t>
            </a:r>
            <a:r>
              <a:rPr lang="en-US" sz="1600" b="1" dirty="0" err="1">
                <a:latin typeface="Arial"/>
                <a:ea typeface="Lato"/>
                <a:cs typeface="Lato"/>
              </a:rPr>
              <a:t>clés</a:t>
            </a:r>
            <a:r>
              <a:rPr lang="en-US" sz="1600" b="1" dirty="0">
                <a:latin typeface="Arial"/>
                <a:ea typeface="Lato"/>
                <a:cs typeface="Lato"/>
              </a:rPr>
              <a:t> </a:t>
            </a:r>
            <a:r>
              <a:rPr lang="en-US" sz="1600" b="1" dirty="0" err="1">
                <a:latin typeface="Arial"/>
                <a:ea typeface="Lato"/>
                <a:cs typeface="Lato"/>
              </a:rPr>
              <a:t>issus</a:t>
            </a:r>
            <a:r>
              <a:rPr lang="en-US" sz="1600" b="1" dirty="0">
                <a:latin typeface="Arial"/>
                <a:ea typeface="Lato"/>
                <a:cs typeface="Lato"/>
              </a:rPr>
              <a:t> de </a:t>
            </a:r>
            <a:r>
              <a:rPr lang="en-US" sz="1600" b="1" dirty="0" err="1">
                <a:latin typeface="Arial"/>
                <a:ea typeface="Lato"/>
                <a:cs typeface="Lato"/>
              </a:rPr>
              <a:t>nos</a:t>
            </a:r>
            <a:r>
              <a:rPr lang="en-US" sz="1600" b="1" dirty="0">
                <a:latin typeface="Arial"/>
                <a:ea typeface="Lato"/>
                <a:cs typeface="Lato"/>
              </a:rPr>
              <a:t> </a:t>
            </a:r>
            <a:r>
              <a:rPr lang="en-US" sz="1600" b="1" dirty="0" err="1">
                <a:latin typeface="Arial"/>
                <a:ea typeface="Lato"/>
                <a:cs typeface="Lato"/>
              </a:rPr>
              <a:t>discours</a:t>
            </a:r>
            <a:r>
              <a:rPr lang="en-US" sz="1600" b="1" dirty="0">
                <a:latin typeface="Arial"/>
                <a:ea typeface="Lato"/>
                <a:cs typeface="Lato"/>
              </a:rPr>
              <a:t>.</a:t>
            </a:r>
            <a:r>
              <a:rPr lang="en-US" sz="1600" dirty="0">
                <a:latin typeface="Arial"/>
                <a:ea typeface="Lato"/>
                <a:cs typeface="Lato"/>
              </a:rPr>
              <a:t> Au sein de </a:t>
            </a:r>
            <a:r>
              <a:rPr lang="en-US" sz="1600" dirty="0" err="1">
                <a:latin typeface="Arial"/>
                <a:ea typeface="Lato"/>
                <a:cs typeface="Lato"/>
              </a:rPr>
              <a:t>l’UNESCO</a:t>
            </a:r>
            <a:r>
              <a:rPr lang="en-US" sz="1600" dirty="0">
                <a:latin typeface="Arial"/>
                <a:ea typeface="Lato"/>
                <a:cs typeface="Lato"/>
              </a:rPr>
              <a:t>, nous </a:t>
            </a:r>
            <a:r>
              <a:rPr lang="en-US" sz="1600" dirty="0" err="1">
                <a:latin typeface="Arial"/>
                <a:ea typeface="Lato"/>
                <a:cs typeface="Lato"/>
              </a:rPr>
              <a:t>devons</a:t>
            </a:r>
            <a:r>
              <a:rPr lang="en-US" sz="1600" dirty="0">
                <a:latin typeface="Arial"/>
                <a:ea typeface="Lato"/>
                <a:cs typeface="Lato"/>
              </a:rPr>
              <a:t> </a:t>
            </a:r>
            <a:r>
              <a:rPr lang="en-US" sz="1600" dirty="0" err="1">
                <a:latin typeface="Arial"/>
                <a:ea typeface="Lato"/>
                <a:cs typeface="Lato"/>
              </a:rPr>
              <a:t>également</a:t>
            </a:r>
            <a:r>
              <a:rPr lang="en-US" sz="1600" dirty="0">
                <a:latin typeface="Arial"/>
                <a:ea typeface="Lato"/>
                <a:cs typeface="Lato"/>
              </a:rPr>
              <a:t> faire face à un </a:t>
            </a:r>
            <a:r>
              <a:rPr lang="en-US" sz="1600" err="1">
                <a:latin typeface="Arial"/>
                <a:ea typeface="Lato"/>
                <a:cs typeface="Lato"/>
              </a:rPr>
              <a:t>enjeu</a:t>
            </a:r>
            <a:r>
              <a:rPr lang="en-US" sz="1600" dirty="0">
                <a:latin typeface="Arial"/>
                <a:ea typeface="Lato"/>
                <a:cs typeface="Lato"/>
              </a:rPr>
              <a:t> </a:t>
            </a:r>
            <a:r>
              <a:rPr lang="en-US" sz="1600" err="1">
                <a:latin typeface="Arial"/>
                <a:ea typeface="Lato"/>
                <a:cs typeface="Lato"/>
              </a:rPr>
              <a:t>multilingue</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matière de community management, avec de </a:t>
            </a:r>
            <a:r>
              <a:rPr lang="en-US" sz="1600" err="1">
                <a:latin typeface="Arial"/>
                <a:ea typeface="Lato"/>
                <a:cs typeface="Lato"/>
              </a:rPr>
              <a:t>nombreux</a:t>
            </a:r>
            <a:r>
              <a:rPr lang="en-US" sz="1600" dirty="0">
                <a:latin typeface="Arial"/>
                <a:ea typeface="Lato"/>
                <a:cs typeface="Lato"/>
              </a:rPr>
              <a:t> </a:t>
            </a:r>
            <a:r>
              <a:rPr lang="en-US" sz="1600" err="1">
                <a:latin typeface="Arial"/>
                <a:ea typeface="Lato"/>
                <a:cs typeface="Lato"/>
              </a:rPr>
              <a:t>comptes</a:t>
            </a:r>
            <a:r>
              <a:rPr lang="en-US" sz="1600" dirty="0">
                <a:latin typeface="Arial"/>
                <a:ea typeface="Lato"/>
                <a:cs typeface="Lato"/>
              </a:rPr>
              <a:t> dans </a:t>
            </a:r>
            <a:r>
              <a:rPr lang="en-US" sz="1600" err="1">
                <a:latin typeface="Arial"/>
                <a:ea typeface="Lato"/>
                <a:cs typeface="Lato"/>
              </a:rPr>
              <a:t>différentes</a:t>
            </a:r>
            <a:r>
              <a:rPr lang="en-US" sz="1600" dirty="0">
                <a:latin typeface="Arial"/>
                <a:ea typeface="Lato"/>
                <a:cs typeface="Lato"/>
              </a:rPr>
              <a:t> </a:t>
            </a:r>
            <a:r>
              <a:rPr lang="en-US" sz="1600" err="1">
                <a:latin typeface="Arial"/>
                <a:ea typeface="Lato"/>
                <a:cs typeface="Lato"/>
              </a:rPr>
              <a:t>langues</a:t>
            </a:r>
            <a:r>
              <a:rPr lang="en-US" sz="1600" dirty="0">
                <a:latin typeface="Arial"/>
                <a:ea typeface="Lato"/>
                <a:cs typeface="Lato"/>
              </a:rPr>
              <a:t> à </a:t>
            </a:r>
            <a:r>
              <a:rPr lang="en-US" sz="1600" err="1">
                <a:latin typeface="Arial"/>
                <a:ea typeface="Lato"/>
                <a:cs typeface="Lato"/>
              </a:rPr>
              <a:t>gérer</a:t>
            </a:r>
            <a:r>
              <a:rPr lang="en-US" sz="1600" dirty="0">
                <a:latin typeface="Arial"/>
                <a:ea typeface="Lato"/>
                <a:cs typeface="Lato"/>
              </a:rPr>
              <a:t>.</a:t>
            </a:r>
          </a:p>
          <a:p>
            <a:endParaRPr lang="en-US"/>
          </a:p>
        </p:txBody>
      </p:sp>
    </p:spTree>
    <p:extLst>
      <p:ext uri="{BB962C8B-B14F-4D97-AF65-F5344CB8AC3E}">
        <p14:creationId xmlns:p14="http://schemas.microsoft.com/office/powerpoint/2010/main" val="2349184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83F1F67-EC36-AB45-811C-BC944A6EAB5F}"/>
              </a:ext>
            </a:extLst>
          </p:cNvPr>
          <p:cNvSpPr txBox="1"/>
          <p:nvPr/>
        </p:nvSpPr>
        <p:spPr>
          <a:xfrm>
            <a:off x="735867" y="2602481"/>
            <a:ext cx="7409412" cy="2677656"/>
          </a:xfrm>
          <a:prstGeom prst="rect">
            <a:avLst/>
          </a:prstGeom>
          <a:noFill/>
        </p:spPr>
        <p:txBody>
          <a:bodyPr wrap="square" rtlCol="0">
            <a:spAutoFit/>
          </a:bodyPr>
          <a:lstStyle/>
          <a:p>
            <a:pPr lvl="0"/>
            <a:r>
              <a:rPr lang="fr-FR" sz="2400" b="1" dirty="0">
                <a:latin typeface="Arial" panose="020B0604020202020204" pitchFamily="34" charset="0"/>
                <a:cs typeface="Arial" panose="020B0604020202020204" pitchFamily="34" charset="0"/>
              </a:rPr>
              <a:t>Comment s’assurer de la cohérence du discours dans le temps, tout en se renouvelant ? </a:t>
            </a:r>
          </a:p>
          <a:p>
            <a:pPr lvl="0"/>
            <a:endParaRPr lang="fr-FR" sz="2400" b="1"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Peut-on « recycler » des éléments de langage, par exemple sur la stratégie d’entreprise qui doit rester un cap ou encore des mémos utilisés en relations presse ?</a:t>
            </a:r>
          </a:p>
        </p:txBody>
      </p:sp>
      <p:pic>
        <p:nvPicPr>
          <p:cNvPr id="12" name="Image 11">
            <a:extLst>
              <a:ext uri="{FF2B5EF4-FFF2-40B4-BE49-F238E27FC236}">
                <a16:creationId xmlns:a16="http://schemas.microsoft.com/office/drawing/2014/main" id="{2A934198-1F49-8940-BF6D-2D53394E63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019238" y="760560"/>
            <a:ext cx="1075059" cy="1093250"/>
          </a:xfrm>
          <a:prstGeom prst="rect">
            <a:avLst/>
          </a:prstGeom>
        </p:spPr>
      </p:pic>
      <p:sp>
        <p:nvSpPr>
          <p:cNvPr id="14" name="Rectangle 13">
            <a:extLst>
              <a:ext uri="{FF2B5EF4-FFF2-40B4-BE49-F238E27FC236}">
                <a16:creationId xmlns:a16="http://schemas.microsoft.com/office/drawing/2014/main" id="{1661646F-8D69-924A-96C7-FEEB2C6C10BA}"/>
              </a:ext>
            </a:extLst>
          </p:cNvPr>
          <p:cNvSpPr/>
          <p:nvPr/>
        </p:nvSpPr>
        <p:spPr>
          <a:xfrm>
            <a:off x="793848" y="806819"/>
            <a:ext cx="1121228"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a:solidFill>
                  <a:schemeClr val="tx1"/>
                </a:solidFill>
                <a:latin typeface="Helvetica" panose="020B0604020202020204" pitchFamily="34" charset="0"/>
                <a:cs typeface="Helvetica" panose="020B0604020202020204" pitchFamily="34" charset="0"/>
              </a:rPr>
              <a:t>2</a:t>
            </a:r>
          </a:p>
        </p:txBody>
      </p:sp>
      <p:sp>
        <p:nvSpPr>
          <p:cNvPr id="15" name="Rectangle 14">
            <a:extLst>
              <a:ext uri="{FF2B5EF4-FFF2-40B4-BE49-F238E27FC236}">
                <a16:creationId xmlns:a16="http://schemas.microsoft.com/office/drawing/2014/main" id="{EC21F990-BE87-7B43-8BDD-44C53859A76A}"/>
              </a:ext>
            </a:extLst>
          </p:cNvPr>
          <p:cNvSpPr/>
          <p:nvPr/>
        </p:nvSpPr>
        <p:spPr>
          <a:xfrm>
            <a:off x="3302621" y="964794"/>
            <a:ext cx="2793379" cy="684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tx1"/>
                </a:solidFill>
                <a:latin typeface="Helvetica" panose="020B0604020202020204" pitchFamily="34" charset="0"/>
                <a:cs typeface="Helvetica" panose="020B0604020202020204" pitchFamily="34" charset="0"/>
              </a:rPr>
              <a:t>CONTENU</a:t>
            </a:r>
            <a:endParaRPr lang="fr-FR" sz="3200" dirty="0">
              <a:solidFill>
                <a:schemeClr val="tx1"/>
              </a:solidFill>
              <a:latin typeface="Helvetica" panose="020B0604020202020204" pitchFamily="34" charset="0"/>
              <a:cs typeface="Helvetica" panose="020B0604020202020204" pitchFamily="34" charset="0"/>
            </a:endParaRPr>
          </a:p>
        </p:txBody>
      </p:sp>
      <p:pic>
        <p:nvPicPr>
          <p:cNvPr id="16" name="Picture 4" descr="orange electric typewriter">
            <a:extLst>
              <a:ext uri="{FF2B5EF4-FFF2-40B4-BE49-F238E27FC236}">
                <a16:creationId xmlns:a16="http://schemas.microsoft.com/office/drawing/2014/main" id="{05B6ABCC-C6E4-D549-848E-9EDA55E622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08" r="35250"/>
          <a:stretch/>
        </p:blipFill>
        <p:spPr bwMode="auto">
          <a:xfrm>
            <a:off x="8145279" y="0"/>
            <a:ext cx="40467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28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5FA01FF-1E98-A0CF-ACB9-AE7EB7ACA6A9}"/>
              </a:ext>
            </a:extLst>
          </p:cNvPr>
          <p:cNvSpPr txBox="1"/>
          <p:nvPr/>
        </p:nvSpPr>
        <p:spPr>
          <a:xfrm>
            <a:off x="828136" y="612476"/>
            <a:ext cx="1086640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a:t>
            </a:r>
            <a:r>
              <a:rPr lang="en-US" sz="1600" dirty="0">
                <a:latin typeface="Arial"/>
                <a:ea typeface="Lato"/>
                <a:cs typeface="Lato"/>
              </a:rPr>
              <a:t> La </a:t>
            </a:r>
            <a:r>
              <a:rPr lang="en-US" sz="1600" err="1">
                <a:latin typeface="Arial"/>
                <a:ea typeface="Lato"/>
                <a:cs typeface="Lato"/>
              </a:rPr>
              <a:t>cohérence</a:t>
            </a:r>
            <a:r>
              <a:rPr lang="en-US" sz="1600" dirty="0">
                <a:latin typeface="Arial"/>
                <a:ea typeface="Lato"/>
                <a:cs typeface="Lato"/>
              </a:rPr>
              <a:t> du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un </a:t>
            </a:r>
            <a:r>
              <a:rPr lang="en-US" sz="1600" err="1">
                <a:latin typeface="Arial"/>
                <a:ea typeface="Lato"/>
                <a:cs typeface="Lato"/>
              </a:rPr>
              <a:t>défi</a:t>
            </a:r>
            <a:r>
              <a:rPr lang="en-US" sz="1600" dirty="0">
                <a:latin typeface="Arial"/>
                <a:ea typeface="Lato"/>
                <a:cs typeface="Lato"/>
              </a:rPr>
              <a:t> </a:t>
            </a:r>
            <a:r>
              <a:rPr lang="en-US" sz="1600" err="1">
                <a:latin typeface="Arial"/>
                <a:ea typeface="Lato"/>
                <a:cs typeface="Lato"/>
              </a:rPr>
              <a:t>quotidien</a:t>
            </a:r>
            <a:r>
              <a:rPr lang="en-US" sz="1600" dirty="0">
                <a:latin typeface="Arial"/>
                <a:ea typeface="Lato"/>
                <a:cs typeface="Lato"/>
              </a:rPr>
              <a:t> pour les </a:t>
            </a:r>
            <a:r>
              <a:rPr lang="en-US" sz="1600" err="1">
                <a:latin typeface="Arial"/>
                <a:ea typeface="Lato"/>
                <a:cs typeface="Lato"/>
              </a:rPr>
              <a:t>personnes</a:t>
            </a:r>
            <a:r>
              <a:rPr lang="en-US" sz="1600" dirty="0">
                <a:latin typeface="Arial"/>
                <a:ea typeface="Lato"/>
                <a:cs typeface="Lato"/>
              </a:rPr>
              <a:t> qui les </a:t>
            </a:r>
            <a:r>
              <a:rPr lang="en-US" sz="1600" err="1">
                <a:latin typeface="Arial"/>
                <a:ea typeface="Lato"/>
                <a:cs typeface="Lato"/>
              </a:rPr>
              <a:t>écrivent</a:t>
            </a:r>
            <a:r>
              <a:rPr lang="en-US" sz="1600" dirty="0">
                <a:latin typeface="Arial"/>
                <a:ea typeface="Lato"/>
                <a:cs typeface="Lato"/>
              </a:rPr>
              <a:t>. En </a:t>
            </a:r>
            <a:r>
              <a:rPr lang="en-US" sz="1600" err="1">
                <a:latin typeface="Arial"/>
                <a:ea typeface="Lato"/>
                <a:cs typeface="Lato"/>
              </a:rPr>
              <a:t>effet</a:t>
            </a:r>
            <a:r>
              <a:rPr lang="en-US" sz="1600" dirty="0">
                <a:latin typeface="Arial"/>
                <a:ea typeface="Lato"/>
                <a:cs typeface="Lato"/>
              </a:rPr>
              <a:t>, il faut </a:t>
            </a:r>
            <a:r>
              <a:rPr lang="en-US" sz="1600" err="1">
                <a:latin typeface="Arial"/>
                <a:ea typeface="Lato"/>
                <a:cs typeface="Lato"/>
              </a:rPr>
              <a:t>apprendre</a:t>
            </a:r>
            <a:r>
              <a:rPr lang="en-US" sz="1600" dirty="0">
                <a:latin typeface="Arial"/>
                <a:ea typeface="Lato"/>
                <a:cs typeface="Lato"/>
              </a:rPr>
              <a:t> à </a:t>
            </a:r>
            <a:r>
              <a:rPr lang="en-US" sz="1600" err="1">
                <a:latin typeface="Arial"/>
                <a:ea typeface="Lato"/>
                <a:cs typeface="Lato"/>
              </a:rPr>
              <a:t>évoluer</a:t>
            </a:r>
            <a:r>
              <a:rPr lang="en-US" sz="1600" dirty="0">
                <a:latin typeface="Arial"/>
                <a:ea typeface="Lato"/>
                <a:cs typeface="Lato"/>
              </a:rPr>
              <a:t> dans le cadre </a:t>
            </a:r>
            <a:r>
              <a:rPr lang="en-US" sz="1600" err="1">
                <a:latin typeface="Arial"/>
                <a:ea typeface="Lato"/>
                <a:cs typeface="Lato"/>
              </a:rPr>
              <a:t>contraint</a:t>
            </a:r>
            <a:r>
              <a:rPr lang="en-US" sz="1600" dirty="0">
                <a:latin typeface="Arial"/>
                <a:ea typeface="Lato"/>
                <a:cs typeface="Lato"/>
              </a:rPr>
              <a:t> </a:t>
            </a:r>
            <a:r>
              <a:rPr lang="en-US" sz="1600" err="1">
                <a:latin typeface="Arial"/>
                <a:ea typeface="Lato"/>
                <a:cs typeface="Lato"/>
              </a:rPr>
              <a:t>d’une</a:t>
            </a:r>
            <a:r>
              <a:rPr lang="en-US" sz="1600" dirty="0">
                <a:latin typeface="Arial"/>
                <a:ea typeface="Lato"/>
                <a:cs typeface="Lato"/>
              </a:rPr>
              <a:t> institution </a:t>
            </a:r>
            <a:r>
              <a:rPr lang="en-US" sz="1600" err="1">
                <a:latin typeface="Arial"/>
                <a:ea typeface="Lato"/>
                <a:cs typeface="Lato"/>
              </a:rPr>
              <a:t>ayant</a:t>
            </a:r>
            <a:r>
              <a:rPr lang="en-US" sz="1600" dirty="0">
                <a:latin typeface="Arial"/>
                <a:ea typeface="Lato"/>
                <a:cs typeface="Lato"/>
              </a:rPr>
              <a:t> un </a:t>
            </a:r>
            <a:r>
              <a:rPr lang="en-US" sz="1600" err="1">
                <a:latin typeface="Arial"/>
                <a:ea typeface="Lato"/>
                <a:cs typeface="Lato"/>
              </a:rPr>
              <a:t>environnement</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a:t>
            </a:r>
            <a:r>
              <a:rPr lang="en-US" sz="1600" err="1">
                <a:latin typeface="Arial"/>
                <a:ea typeface="Lato"/>
                <a:cs typeface="Lato"/>
              </a:rPr>
              <a:t>histoire</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culture et des codes qui </a:t>
            </a:r>
            <a:r>
              <a:rPr lang="en-US" sz="1600" err="1">
                <a:latin typeface="Arial"/>
                <a:ea typeface="Lato"/>
                <a:cs typeface="Lato"/>
              </a:rPr>
              <a:t>lui</a:t>
            </a:r>
            <a:r>
              <a:rPr lang="en-US" sz="1600" dirty="0">
                <a:latin typeface="Arial"/>
                <a:ea typeface="Lato"/>
                <a:cs typeface="Lato"/>
              </a:rPr>
              <a:t> </a:t>
            </a:r>
            <a:r>
              <a:rPr lang="en-US" sz="1600" err="1">
                <a:latin typeface="Arial"/>
                <a:ea typeface="Lato"/>
                <a:cs typeface="Lato"/>
              </a:rPr>
              <a:t>sont</a:t>
            </a:r>
            <a:r>
              <a:rPr lang="en-US" sz="1600" dirty="0">
                <a:latin typeface="Arial"/>
                <a:ea typeface="Lato"/>
                <a:cs typeface="Lato"/>
              </a:rPr>
              <a:t> </a:t>
            </a:r>
            <a:r>
              <a:rPr lang="en-US" sz="1600" err="1">
                <a:latin typeface="Arial"/>
                <a:ea typeface="Lato"/>
                <a:cs typeface="Lato"/>
              </a:rPr>
              <a:t>propres</a:t>
            </a:r>
            <a:r>
              <a:rPr lang="en-US" sz="1600" dirty="0">
                <a:latin typeface="Arial"/>
                <a:ea typeface="Lato"/>
                <a:cs typeface="Lato"/>
              </a:rPr>
              <a:t>. </a:t>
            </a:r>
            <a:r>
              <a:rPr lang="en-US" sz="1600" b="1" dirty="0">
                <a:latin typeface="Arial"/>
                <a:ea typeface="Lato"/>
                <a:cs typeface="Lato"/>
              </a:rPr>
              <a:t>Afin de </a:t>
            </a:r>
            <a:r>
              <a:rPr lang="en-US" sz="1600" b="1" err="1">
                <a:latin typeface="Arial"/>
                <a:ea typeface="Lato"/>
                <a:cs typeface="Lato"/>
              </a:rPr>
              <a:t>s’assurer</a:t>
            </a:r>
            <a:r>
              <a:rPr lang="en-US" sz="1600" b="1" dirty="0">
                <a:latin typeface="Arial"/>
                <a:ea typeface="Lato"/>
                <a:cs typeface="Lato"/>
              </a:rPr>
              <a:t> de la </a:t>
            </a:r>
            <a:r>
              <a:rPr lang="en-US" sz="1600" b="1" err="1">
                <a:latin typeface="Arial"/>
                <a:ea typeface="Lato"/>
                <a:cs typeface="Lato"/>
              </a:rPr>
              <a:t>cohérence</a:t>
            </a:r>
            <a:r>
              <a:rPr lang="en-US" sz="1600" b="1" dirty="0">
                <a:latin typeface="Arial"/>
                <a:ea typeface="Lato"/>
                <a:cs typeface="Lato"/>
              </a:rPr>
              <a:t> d’un </a:t>
            </a:r>
            <a:r>
              <a:rPr lang="en-US" sz="1600" b="1" err="1">
                <a:latin typeface="Arial"/>
                <a:ea typeface="Lato"/>
                <a:cs typeface="Lato"/>
              </a:rPr>
              <a:t>discours</a:t>
            </a:r>
            <a:r>
              <a:rPr lang="en-US" sz="1600" b="1" dirty="0">
                <a:latin typeface="Arial"/>
                <a:ea typeface="Lato"/>
                <a:cs typeface="Lato"/>
              </a:rPr>
              <a:t>, il </a:t>
            </a:r>
            <a:r>
              <a:rPr lang="en-US" sz="1600" b="1" err="1">
                <a:latin typeface="Arial"/>
                <a:ea typeface="Lato"/>
                <a:cs typeface="Lato"/>
              </a:rPr>
              <a:t>est</a:t>
            </a:r>
            <a:r>
              <a:rPr lang="en-US" sz="1600" b="1" dirty="0">
                <a:latin typeface="Arial"/>
                <a:ea typeface="Lato"/>
                <a:cs typeface="Lato"/>
              </a:rPr>
              <a:t> </a:t>
            </a:r>
            <a:r>
              <a:rPr lang="en-US" sz="1600" b="1" err="1">
                <a:latin typeface="Arial"/>
                <a:ea typeface="Lato"/>
                <a:cs typeface="Lato"/>
              </a:rPr>
              <a:t>nécessaire</a:t>
            </a:r>
            <a:r>
              <a:rPr lang="en-US" sz="1600" b="1" dirty="0">
                <a:latin typeface="Arial"/>
                <a:ea typeface="Lato"/>
                <a:cs typeface="Lato"/>
              </a:rPr>
              <a:t> de respecter un fil </a:t>
            </a:r>
            <a:r>
              <a:rPr lang="en-US" sz="1600" b="1" err="1">
                <a:latin typeface="Arial"/>
                <a:ea typeface="Lato"/>
                <a:cs typeface="Lato"/>
              </a:rPr>
              <a:t>conducteur</a:t>
            </a:r>
            <a:r>
              <a:rPr lang="en-US" sz="1600" b="1" dirty="0">
                <a:latin typeface="Arial"/>
                <a:ea typeface="Lato"/>
                <a:cs typeface="Lato"/>
              </a:rPr>
              <a:t> strict, tout </a:t>
            </a:r>
            <a:r>
              <a:rPr lang="en-US" sz="1600" b="1" err="1">
                <a:latin typeface="Arial"/>
                <a:ea typeface="Lato"/>
                <a:cs typeface="Lato"/>
              </a:rPr>
              <a:t>en</a:t>
            </a:r>
            <a:r>
              <a:rPr lang="en-US" sz="1600" b="1" dirty="0">
                <a:latin typeface="Arial"/>
                <a:ea typeface="Lato"/>
                <a:cs typeface="Lato"/>
              </a:rPr>
              <a:t> </a:t>
            </a:r>
            <a:r>
              <a:rPr lang="en-US" sz="1600" b="1" err="1">
                <a:latin typeface="Arial"/>
                <a:ea typeface="Lato"/>
                <a:cs typeface="Lato"/>
              </a:rPr>
              <a:t>apportant</a:t>
            </a:r>
            <a:r>
              <a:rPr lang="en-US" sz="1600" b="1" dirty="0">
                <a:latin typeface="Arial"/>
                <a:ea typeface="Lato"/>
                <a:cs typeface="Lato"/>
              </a:rPr>
              <a:t> de la </a:t>
            </a:r>
            <a:r>
              <a:rPr lang="en-US" sz="1600" b="1" err="1">
                <a:latin typeface="Arial"/>
                <a:ea typeface="Lato"/>
                <a:cs typeface="Lato"/>
              </a:rPr>
              <a:t>fraicheur</a:t>
            </a:r>
            <a:r>
              <a:rPr lang="en-US" sz="1600" b="1" dirty="0">
                <a:latin typeface="Arial"/>
                <a:ea typeface="Lato"/>
                <a:cs typeface="Lato"/>
              </a:rPr>
              <a:t>.</a:t>
            </a:r>
            <a:r>
              <a:rPr lang="en-US" sz="1600" dirty="0">
                <a:latin typeface="Arial"/>
                <a:ea typeface="Lato"/>
                <a:cs typeface="Lato"/>
              </a:rPr>
              <a:t> </a:t>
            </a:r>
            <a:r>
              <a:rPr lang="en-US" sz="1600" err="1">
                <a:latin typeface="Arial"/>
                <a:ea typeface="Lato"/>
                <a:cs typeface="Lato"/>
              </a:rPr>
              <a:t>Autrement</a:t>
            </a:r>
            <a:r>
              <a:rPr lang="en-US" sz="1600" dirty="0">
                <a:latin typeface="Arial"/>
                <a:ea typeface="Lato"/>
                <a:cs typeface="Lato"/>
              </a:rPr>
              <a:t> </a:t>
            </a:r>
            <a:r>
              <a:rPr lang="en-US" sz="1600" err="1">
                <a:latin typeface="Arial"/>
                <a:ea typeface="Lato"/>
                <a:cs typeface="Lato"/>
              </a:rPr>
              <a:t>dit</a:t>
            </a:r>
            <a:r>
              <a:rPr lang="en-US" sz="1600" dirty="0">
                <a:latin typeface="Arial"/>
                <a:ea typeface="Lato"/>
                <a:cs typeface="Lato"/>
              </a:rPr>
              <a:t>, il faut dire la </a:t>
            </a:r>
            <a:r>
              <a:rPr lang="en-US" sz="1600" dirty="0" err="1">
                <a:latin typeface="Arial"/>
                <a:ea typeface="Lato"/>
                <a:cs typeface="Lato"/>
              </a:rPr>
              <a:t>même</a:t>
            </a:r>
            <a:r>
              <a:rPr lang="en-US" sz="1600" dirty="0">
                <a:latin typeface="Arial"/>
                <a:ea typeface="Lato"/>
                <a:cs typeface="Lato"/>
              </a:rPr>
              <a:t> chose </a:t>
            </a:r>
            <a:r>
              <a:rPr lang="en-US" sz="1600" dirty="0" err="1">
                <a:latin typeface="Arial"/>
                <a:ea typeface="Lato"/>
                <a:cs typeface="Lato"/>
              </a:rPr>
              <a:t>mais</a:t>
            </a:r>
            <a:r>
              <a:rPr lang="en-US" sz="1600" dirty="0">
                <a:latin typeface="Arial"/>
                <a:ea typeface="Lato"/>
                <a:cs typeface="Lato"/>
              </a:rPr>
              <a:t> </a:t>
            </a:r>
            <a:r>
              <a:rPr lang="en-US" sz="1600" dirty="0" err="1">
                <a:latin typeface="Arial"/>
                <a:ea typeface="Lato"/>
                <a:cs typeface="Lato"/>
              </a:rPr>
              <a:t>d’une</a:t>
            </a:r>
            <a:r>
              <a:rPr lang="en-US" sz="1600" dirty="0">
                <a:latin typeface="Arial"/>
                <a:ea typeface="Lato"/>
                <a:cs typeface="Lato"/>
              </a:rPr>
              <a:t> nouvelle manière. Aussi, </a:t>
            </a:r>
            <a:r>
              <a:rPr lang="en-US" sz="1600" dirty="0" err="1">
                <a:latin typeface="Arial"/>
                <a:ea typeface="Lato"/>
                <a:cs typeface="Lato"/>
              </a:rPr>
              <a:t>lorsque</a:t>
            </a:r>
            <a:r>
              <a:rPr lang="en-US" sz="1600" dirty="0">
                <a:latin typeface="Arial"/>
                <a:ea typeface="Lato"/>
                <a:cs typeface="Lato"/>
              </a:rPr>
              <a:t> nous </a:t>
            </a:r>
            <a:r>
              <a:rPr lang="en-US" sz="1600" dirty="0" err="1">
                <a:latin typeface="Arial"/>
                <a:ea typeface="Lato"/>
                <a:cs typeface="Lato"/>
              </a:rPr>
              <a:t>recyclons</a:t>
            </a:r>
            <a:r>
              <a:rPr lang="en-US" sz="1600" dirty="0">
                <a:latin typeface="Arial"/>
                <a:ea typeface="Lato"/>
                <a:cs typeface="Lato"/>
              </a:rPr>
              <a:t> des </a:t>
            </a:r>
            <a:r>
              <a:rPr lang="en-US" sz="1600" dirty="0" err="1">
                <a:latin typeface="Arial"/>
                <a:ea typeface="Lato"/>
                <a:cs typeface="Lato"/>
              </a:rPr>
              <a:t>éléments</a:t>
            </a:r>
            <a:r>
              <a:rPr lang="en-US" sz="1600" dirty="0">
                <a:latin typeface="Arial"/>
                <a:ea typeface="Lato"/>
                <a:cs typeface="Lato"/>
              </a:rPr>
              <a:t> de </a:t>
            </a:r>
            <a:r>
              <a:rPr lang="en-US" sz="1600" dirty="0" err="1">
                <a:latin typeface="Arial"/>
                <a:ea typeface="Lato"/>
                <a:cs typeface="Lato"/>
              </a:rPr>
              <a:t>langage</a:t>
            </a:r>
            <a:r>
              <a:rPr lang="en-US" sz="1600" dirty="0">
                <a:latin typeface="Arial"/>
                <a:ea typeface="Lato"/>
                <a:cs typeface="Lato"/>
              </a:rPr>
              <a:t>, il nous faut les </a:t>
            </a:r>
            <a:r>
              <a:rPr lang="en-US" sz="1600" dirty="0" err="1">
                <a:latin typeface="Arial"/>
                <a:ea typeface="Lato"/>
                <a:cs typeface="Lato"/>
              </a:rPr>
              <a:t>retravailler</a:t>
            </a:r>
            <a:r>
              <a:rPr lang="en-US" sz="1600" dirty="0">
                <a:latin typeface="Arial"/>
                <a:ea typeface="Lato"/>
                <a:cs typeface="Lato"/>
              </a:rPr>
              <a:t> : </a:t>
            </a:r>
            <a:r>
              <a:rPr lang="en-US" sz="1600" dirty="0" err="1">
                <a:latin typeface="Arial"/>
                <a:ea typeface="Lato"/>
                <a:cs typeface="Lato"/>
              </a:rPr>
              <a:t>garder</a:t>
            </a:r>
            <a:r>
              <a:rPr lang="en-US" sz="1600" dirty="0">
                <a:latin typeface="Arial"/>
                <a:ea typeface="Lato"/>
                <a:cs typeface="Lato"/>
              </a:rPr>
              <a:t> le cap tout </a:t>
            </a:r>
            <a:r>
              <a:rPr lang="en-US" sz="1600" dirty="0" err="1">
                <a:latin typeface="Arial"/>
                <a:ea typeface="Lato"/>
                <a:cs typeface="Lato"/>
              </a:rPr>
              <a:t>en</a:t>
            </a:r>
            <a:r>
              <a:rPr lang="en-US" sz="1600" dirty="0">
                <a:latin typeface="Arial"/>
                <a:ea typeface="Lato"/>
                <a:cs typeface="Lato"/>
              </a:rPr>
              <a:t> </a:t>
            </a:r>
            <a:r>
              <a:rPr lang="en-US" sz="1600" dirty="0" err="1">
                <a:latin typeface="Arial"/>
                <a:ea typeface="Lato"/>
                <a:cs typeface="Lato"/>
              </a:rPr>
              <a:t>trouvant</a:t>
            </a:r>
            <a:r>
              <a:rPr lang="en-US" sz="1600" dirty="0">
                <a:latin typeface="Arial"/>
                <a:ea typeface="Lato"/>
                <a:cs typeface="Lato"/>
              </a:rPr>
              <a:t> de </a:t>
            </a:r>
            <a:r>
              <a:rPr lang="en-US" sz="1600" dirty="0" err="1">
                <a:latin typeface="Arial"/>
                <a:ea typeface="Lato"/>
                <a:cs typeface="Lato"/>
              </a:rPr>
              <a:t>nouvelles</a:t>
            </a:r>
            <a:r>
              <a:rPr lang="en-US" sz="1600" dirty="0">
                <a:latin typeface="Arial"/>
                <a:ea typeface="Lato"/>
                <a:cs typeface="Lato"/>
              </a:rPr>
              <a:t> inspirations. </a:t>
            </a:r>
          </a:p>
          <a:p>
            <a:r>
              <a:rPr lang="en-US" sz="1600" dirty="0">
                <a:latin typeface="Arial"/>
                <a:ea typeface="Lato"/>
                <a:cs typeface="Lato"/>
              </a:rPr>
              <a:t>Pour </a:t>
            </a:r>
            <a:r>
              <a:rPr lang="en-US" sz="1600" err="1">
                <a:latin typeface="Arial"/>
                <a:ea typeface="Lato"/>
                <a:cs typeface="Lato"/>
              </a:rPr>
              <a:t>parvenir</a:t>
            </a:r>
            <a:r>
              <a:rPr lang="en-US" sz="1600" dirty="0">
                <a:latin typeface="Arial"/>
                <a:ea typeface="Lato"/>
                <a:cs typeface="Lato"/>
              </a:rPr>
              <a:t> à infuser </a:t>
            </a:r>
            <a:r>
              <a:rPr lang="en-US" sz="1600" err="1">
                <a:latin typeface="Arial"/>
                <a:ea typeface="Lato"/>
                <a:cs typeface="Lato"/>
              </a:rPr>
              <a:t>ce</a:t>
            </a:r>
            <a:r>
              <a:rPr lang="en-US" sz="1600" dirty="0">
                <a:latin typeface="Arial"/>
                <a:ea typeface="Lato"/>
                <a:cs typeface="Lato"/>
              </a:rPr>
              <a:t> souffle nouveau au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mon</a:t>
            </a:r>
            <a:r>
              <a:rPr lang="en-US" sz="1600" dirty="0">
                <a:latin typeface="Arial"/>
                <a:ea typeface="Lato"/>
                <a:cs typeface="Lato"/>
              </a:rPr>
              <a:t> conseil </a:t>
            </a:r>
            <a:r>
              <a:rPr lang="en-US" sz="1600" err="1">
                <a:latin typeface="Arial"/>
                <a:ea typeface="Lato"/>
                <a:cs typeface="Lato"/>
              </a:rPr>
              <a:t>serait</a:t>
            </a:r>
            <a:r>
              <a:rPr lang="en-US" sz="1600" dirty="0">
                <a:latin typeface="Arial"/>
                <a:ea typeface="Lato"/>
                <a:cs typeface="Lato"/>
              </a:rPr>
              <a:t> de lire. Il faut lire </a:t>
            </a:r>
            <a:r>
              <a:rPr lang="en-US" sz="1600" err="1">
                <a:latin typeface="Arial"/>
                <a:ea typeface="Lato"/>
                <a:cs typeface="Lato"/>
              </a:rPr>
              <a:t>évidemment</a:t>
            </a:r>
            <a:r>
              <a:rPr lang="en-US" sz="1600" dirty="0">
                <a:latin typeface="Arial"/>
                <a:ea typeface="Lato"/>
                <a:cs typeface="Lato"/>
              </a:rPr>
              <a:t> </a:t>
            </a:r>
            <a:r>
              <a:rPr lang="en-US" sz="1600" err="1">
                <a:latin typeface="Arial"/>
                <a:ea typeface="Lato"/>
                <a:cs typeface="Lato"/>
              </a:rPr>
              <a:t>ce</a:t>
            </a:r>
            <a:r>
              <a:rPr lang="en-US" sz="1600" dirty="0">
                <a:latin typeface="Arial"/>
                <a:ea typeface="Lato"/>
                <a:cs typeface="Lato"/>
              </a:rPr>
              <a:t> qui </a:t>
            </a:r>
            <a:r>
              <a:rPr lang="en-US" sz="1600" err="1">
                <a:latin typeface="Arial"/>
                <a:ea typeface="Lato"/>
                <a:cs typeface="Lato"/>
              </a:rPr>
              <a:t>concerne</a:t>
            </a:r>
            <a:r>
              <a:rPr lang="en-US" sz="1600" dirty="0">
                <a:latin typeface="Arial"/>
                <a:ea typeface="Lato"/>
                <a:cs typeface="Lato"/>
              </a:rPr>
              <a:t> son </a:t>
            </a:r>
            <a:r>
              <a:rPr lang="en-US" sz="1600" err="1">
                <a:latin typeface="Arial"/>
                <a:ea typeface="Lato"/>
                <a:cs typeface="Lato"/>
              </a:rPr>
              <a:t>secteur</a:t>
            </a:r>
            <a:r>
              <a:rPr lang="en-US" sz="1600" dirty="0">
                <a:latin typeface="Arial"/>
                <a:ea typeface="Lato"/>
                <a:cs typeface="Lato"/>
              </a:rPr>
              <a:t>, lire la </a:t>
            </a:r>
            <a:r>
              <a:rPr lang="en-US" sz="1600" err="1">
                <a:latin typeface="Arial"/>
                <a:ea typeface="Lato"/>
                <a:cs typeface="Lato"/>
              </a:rPr>
              <a:t>presse</a:t>
            </a:r>
            <a:r>
              <a:rPr lang="en-US" sz="1600" dirty="0">
                <a:latin typeface="Arial"/>
                <a:ea typeface="Lato"/>
                <a:cs typeface="Lato"/>
              </a:rPr>
              <a:t> ; et </a:t>
            </a:r>
            <a:r>
              <a:rPr lang="en-US" sz="1600" err="1">
                <a:latin typeface="Arial"/>
                <a:ea typeface="Lato"/>
                <a:cs typeface="Lato"/>
              </a:rPr>
              <a:t>également</a:t>
            </a:r>
            <a:r>
              <a:rPr lang="en-US" sz="1600" dirty="0">
                <a:latin typeface="Arial"/>
                <a:ea typeface="Lato"/>
                <a:cs typeface="Lato"/>
              </a:rPr>
              <a:t> </a:t>
            </a:r>
            <a:r>
              <a:rPr lang="en-US" sz="1600" err="1">
                <a:latin typeface="Arial"/>
                <a:ea typeface="Lato"/>
                <a:cs typeface="Lato"/>
              </a:rPr>
              <a:t>rester</a:t>
            </a:r>
            <a:r>
              <a:rPr lang="en-US" sz="1600" dirty="0">
                <a:latin typeface="Arial"/>
                <a:ea typeface="Lato"/>
                <a:cs typeface="Lato"/>
              </a:rPr>
              <a:t> </a:t>
            </a:r>
            <a:r>
              <a:rPr lang="en-US" sz="1600" err="1">
                <a:latin typeface="Arial"/>
                <a:ea typeface="Lato"/>
                <a:cs typeface="Lato"/>
              </a:rPr>
              <a:t>curieux</a:t>
            </a:r>
            <a:r>
              <a:rPr lang="en-US" sz="1600" dirty="0">
                <a:latin typeface="Arial"/>
                <a:ea typeface="Lato"/>
                <a:cs typeface="Lato"/>
              </a:rPr>
              <a:t>, dans </a:t>
            </a:r>
            <a:r>
              <a:rPr lang="en-US" sz="1600" err="1">
                <a:latin typeface="Arial"/>
                <a:ea typeface="Lato"/>
                <a:cs typeface="Lato"/>
              </a:rPr>
              <a:t>d’autres</a:t>
            </a:r>
            <a:r>
              <a:rPr lang="en-US" sz="1600" dirty="0">
                <a:latin typeface="Arial"/>
                <a:ea typeface="Lato"/>
                <a:cs typeface="Lato"/>
              </a:rPr>
              <a:t> </a:t>
            </a:r>
            <a:r>
              <a:rPr lang="en-US" sz="1600" err="1">
                <a:latin typeface="Arial"/>
                <a:ea typeface="Lato"/>
                <a:cs typeface="Lato"/>
              </a:rPr>
              <a:t>domaines</a:t>
            </a:r>
            <a:r>
              <a:rPr lang="en-US" sz="1600" dirty="0">
                <a:latin typeface="Arial"/>
                <a:ea typeface="Lato"/>
                <a:cs typeface="Lato"/>
              </a:rPr>
              <a:t> </a:t>
            </a:r>
            <a:r>
              <a:rPr lang="en-US" sz="1600" err="1">
                <a:latin typeface="Arial"/>
                <a:ea typeface="Lato"/>
                <a:cs typeface="Lato"/>
              </a:rPr>
              <a:t>tels</a:t>
            </a:r>
            <a:r>
              <a:rPr lang="en-US" sz="1600" dirty="0">
                <a:latin typeface="Arial"/>
                <a:ea typeface="Lato"/>
                <a:cs typeface="Lato"/>
              </a:rPr>
              <a:t> que la </a:t>
            </a:r>
            <a:r>
              <a:rPr lang="en-US" sz="1600" err="1">
                <a:latin typeface="Arial"/>
                <a:ea typeface="Lato"/>
                <a:cs typeface="Lato"/>
              </a:rPr>
              <a:t>littérature</a:t>
            </a:r>
            <a:r>
              <a:rPr lang="en-US" sz="1600" dirty="0">
                <a:latin typeface="Arial"/>
                <a:ea typeface="Lato"/>
                <a:cs typeface="Lato"/>
              </a:rPr>
              <a:t>. </a:t>
            </a:r>
            <a:r>
              <a:rPr lang="en-US" sz="1600" b="1" dirty="0">
                <a:latin typeface="Arial"/>
                <a:ea typeface="Lato"/>
                <a:cs typeface="Lato"/>
              </a:rPr>
              <a:t>La </a:t>
            </a:r>
            <a:r>
              <a:rPr lang="en-US" sz="1600" b="1" err="1">
                <a:latin typeface="Arial"/>
                <a:ea typeface="Lato"/>
                <a:cs typeface="Lato"/>
              </a:rPr>
              <a:t>seule</a:t>
            </a:r>
            <a:r>
              <a:rPr lang="en-US" sz="1600" b="1" dirty="0">
                <a:latin typeface="Arial"/>
                <a:ea typeface="Lato"/>
                <a:cs typeface="Lato"/>
              </a:rPr>
              <a:t> manière de </a:t>
            </a:r>
            <a:r>
              <a:rPr lang="en-US" sz="1600" b="1" err="1">
                <a:latin typeface="Arial"/>
                <a:ea typeface="Lato"/>
                <a:cs typeface="Lato"/>
              </a:rPr>
              <a:t>régénérer</a:t>
            </a:r>
            <a:r>
              <a:rPr lang="en-US" sz="1600" b="1" dirty="0">
                <a:latin typeface="Arial"/>
                <a:ea typeface="Lato"/>
                <a:cs typeface="Lato"/>
              </a:rPr>
              <a:t> son </a:t>
            </a:r>
            <a:r>
              <a:rPr lang="en-US" sz="1600" b="1" err="1">
                <a:latin typeface="Arial"/>
                <a:ea typeface="Lato"/>
                <a:cs typeface="Lato"/>
              </a:rPr>
              <a:t>discours</a:t>
            </a:r>
            <a:r>
              <a:rPr lang="en-US" sz="1600" b="1" dirty="0">
                <a:latin typeface="Arial"/>
                <a:ea typeface="Lato"/>
                <a:cs typeface="Lato"/>
              </a:rPr>
              <a:t> </a:t>
            </a:r>
            <a:r>
              <a:rPr lang="en-US" sz="1600" b="1" err="1">
                <a:latin typeface="Arial"/>
                <a:ea typeface="Lato"/>
                <a:cs typeface="Lato"/>
              </a:rPr>
              <a:t>est</a:t>
            </a:r>
            <a:r>
              <a:rPr lang="en-US" sz="1600" b="1" dirty="0">
                <a:latin typeface="Arial"/>
                <a:ea typeface="Lato"/>
                <a:cs typeface="Lato"/>
              </a:rPr>
              <a:t> </a:t>
            </a:r>
            <a:r>
              <a:rPr lang="en-US" sz="1600" b="1" err="1">
                <a:latin typeface="Arial"/>
                <a:ea typeface="Lato"/>
                <a:cs typeface="Lato"/>
              </a:rPr>
              <a:t>d’aller</a:t>
            </a:r>
            <a:r>
              <a:rPr lang="en-US" sz="1600" b="1" dirty="0">
                <a:latin typeface="Arial"/>
                <a:ea typeface="Lato"/>
                <a:cs typeface="Lato"/>
              </a:rPr>
              <a:t> </a:t>
            </a:r>
            <a:r>
              <a:rPr lang="en-US" sz="1600" b="1" err="1">
                <a:latin typeface="Arial"/>
                <a:ea typeface="Lato"/>
                <a:cs typeface="Lato"/>
              </a:rPr>
              <a:t>s’imprégner</a:t>
            </a:r>
            <a:r>
              <a:rPr lang="en-US" sz="1600" b="1" dirty="0">
                <a:latin typeface="Arial"/>
                <a:ea typeface="Lato"/>
                <a:cs typeface="Lato"/>
              </a:rPr>
              <a:t> de </a:t>
            </a:r>
            <a:r>
              <a:rPr lang="en-US" sz="1600" b="1" err="1">
                <a:latin typeface="Arial"/>
                <a:ea typeface="Lato"/>
                <a:cs typeface="Lato"/>
              </a:rPr>
              <a:t>ce</a:t>
            </a:r>
            <a:r>
              <a:rPr lang="en-US" sz="1600" b="1" dirty="0">
                <a:latin typeface="Arial"/>
                <a:ea typeface="Lato"/>
                <a:cs typeface="Lato"/>
              </a:rPr>
              <a:t> qui se fait </a:t>
            </a:r>
            <a:r>
              <a:rPr lang="en-US" sz="1600" b="1" err="1">
                <a:latin typeface="Arial"/>
                <a:ea typeface="Lato"/>
                <a:cs typeface="Lato"/>
              </a:rPr>
              <a:t>ailleurs</a:t>
            </a:r>
            <a:r>
              <a:rPr lang="en-US" sz="1600" b="1" dirty="0">
                <a:latin typeface="Arial"/>
                <a:ea typeface="Lato"/>
                <a:cs typeface="Lato"/>
              </a:rPr>
              <a:t>, </a:t>
            </a:r>
            <a:r>
              <a:rPr lang="en-US" sz="1600" b="1" err="1">
                <a:latin typeface="Arial"/>
                <a:ea typeface="Lato"/>
                <a:cs typeface="Lato"/>
              </a:rPr>
              <a:t>en</a:t>
            </a:r>
            <a:r>
              <a:rPr lang="en-US" sz="1600" b="1" dirty="0">
                <a:latin typeface="Arial"/>
                <a:ea typeface="Lato"/>
                <a:cs typeface="Lato"/>
              </a:rPr>
              <a:t> dehors de son </a:t>
            </a:r>
            <a:r>
              <a:rPr lang="en-US" sz="1600" b="1" err="1">
                <a:latin typeface="Arial"/>
                <a:ea typeface="Lato"/>
                <a:cs typeface="Lato"/>
              </a:rPr>
              <a:t>environnement</a:t>
            </a:r>
            <a:r>
              <a:rPr lang="en-US" sz="1600" b="1" dirty="0">
                <a:latin typeface="Arial"/>
                <a:ea typeface="Lato"/>
                <a:cs typeface="Lato"/>
              </a:rPr>
              <a:t>.</a:t>
            </a:r>
          </a:p>
          <a:p>
            <a:endParaRPr lang="en-US" sz="1600" b="1" dirty="0">
              <a:latin typeface="Arial"/>
              <a:ea typeface="Lato"/>
              <a:cs typeface="Lato"/>
            </a:endParaRPr>
          </a:p>
          <a:p>
            <a:r>
              <a:rPr lang="en-US" sz="1600" b="1" dirty="0">
                <a:latin typeface="Arial"/>
                <a:ea typeface="Lato"/>
                <a:cs typeface="Lato"/>
              </a:rPr>
              <a:t>E-B. L. :</a:t>
            </a:r>
            <a:r>
              <a:rPr lang="en-US" sz="1600" dirty="0">
                <a:latin typeface="Arial"/>
                <a:ea typeface="Lato"/>
                <a:cs typeface="Lato"/>
              </a:rPr>
              <a:t> En </a:t>
            </a:r>
            <a:r>
              <a:rPr lang="en-US" sz="1600" err="1">
                <a:latin typeface="Arial"/>
                <a:ea typeface="Lato"/>
                <a:cs typeface="Lato"/>
              </a:rPr>
              <a:t>effet</a:t>
            </a:r>
            <a:r>
              <a:rPr lang="en-US" sz="1600" dirty="0">
                <a:latin typeface="Arial"/>
                <a:ea typeface="Lato"/>
                <a:cs typeface="Lato"/>
              </a:rPr>
              <a:t>, et </a:t>
            </a:r>
            <a:r>
              <a:rPr lang="en-US" sz="1600" err="1">
                <a:latin typeface="Arial"/>
                <a:ea typeface="Lato"/>
                <a:cs typeface="Lato"/>
              </a:rPr>
              <a:t>j’affirmerais</a:t>
            </a:r>
            <a:r>
              <a:rPr lang="en-US" sz="1600" dirty="0">
                <a:latin typeface="Arial"/>
                <a:ea typeface="Lato"/>
                <a:cs typeface="Lato"/>
              </a:rPr>
              <a:t> </a:t>
            </a:r>
            <a:r>
              <a:rPr lang="en-US" sz="1600" err="1">
                <a:latin typeface="Arial"/>
                <a:ea typeface="Lato"/>
                <a:cs typeface="Lato"/>
              </a:rPr>
              <a:t>même</a:t>
            </a:r>
            <a:r>
              <a:rPr lang="en-US" sz="1600" dirty="0">
                <a:latin typeface="Arial"/>
                <a:ea typeface="Lato"/>
                <a:cs typeface="Lato"/>
              </a:rPr>
              <a:t> que </a:t>
            </a:r>
            <a:r>
              <a:rPr lang="en-US" sz="1600" b="1" dirty="0">
                <a:latin typeface="Arial"/>
                <a:ea typeface="Lato"/>
                <a:cs typeface="Lato"/>
              </a:rPr>
              <a:t>la plume </a:t>
            </a:r>
            <a:r>
              <a:rPr lang="en-US" sz="1600" b="1" err="1">
                <a:latin typeface="Arial"/>
                <a:ea typeface="Lato"/>
                <a:cs typeface="Lato"/>
              </a:rPr>
              <a:t>est</a:t>
            </a:r>
            <a:r>
              <a:rPr lang="en-US" sz="1600" b="1" dirty="0">
                <a:latin typeface="Arial"/>
                <a:ea typeface="Lato"/>
                <a:cs typeface="Lato"/>
              </a:rPr>
              <a:t> </a:t>
            </a:r>
            <a:r>
              <a:rPr lang="en-US" sz="1600" b="1" err="1">
                <a:latin typeface="Arial"/>
                <a:ea typeface="Lato"/>
                <a:cs typeface="Lato"/>
              </a:rPr>
              <a:t>responsable</a:t>
            </a:r>
            <a:r>
              <a:rPr lang="en-US" sz="1600" b="1" dirty="0">
                <a:latin typeface="Arial"/>
                <a:ea typeface="Lato"/>
                <a:cs typeface="Lato"/>
              </a:rPr>
              <a:t> de la </a:t>
            </a:r>
            <a:r>
              <a:rPr lang="en-US" sz="1600" b="1" err="1">
                <a:latin typeface="Arial"/>
                <a:ea typeface="Lato"/>
                <a:cs typeface="Lato"/>
              </a:rPr>
              <a:t>cohérence</a:t>
            </a:r>
            <a:r>
              <a:rPr lang="en-US" sz="1600" b="1" dirty="0">
                <a:latin typeface="Arial"/>
                <a:ea typeface="Lato"/>
                <a:cs typeface="Lato"/>
              </a:rPr>
              <a:t> de la parole </a:t>
            </a:r>
            <a:r>
              <a:rPr lang="en-US" sz="1600" b="1" err="1">
                <a:latin typeface="Arial"/>
                <a:ea typeface="Lato"/>
                <a:cs typeface="Lato"/>
              </a:rPr>
              <a:t>publique</a:t>
            </a:r>
            <a:r>
              <a:rPr lang="en-US" sz="1600" b="1" dirty="0">
                <a:latin typeface="Arial"/>
                <a:ea typeface="Lato"/>
                <a:cs typeface="Lato"/>
              </a:rPr>
              <a:t> de son </a:t>
            </a:r>
            <a:r>
              <a:rPr lang="en-US" sz="1600" b="1" err="1">
                <a:latin typeface="Arial"/>
                <a:ea typeface="Lato"/>
                <a:cs typeface="Lato"/>
              </a:rPr>
              <a:t>dirigeant</a:t>
            </a:r>
            <a:r>
              <a:rPr lang="en-US" sz="1600" b="1" dirty="0">
                <a:latin typeface="Arial"/>
                <a:ea typeface="Lato"/>
                <a:cs typeface="Lato"/>
              </a:rPr>
              <a:t>. </a:t>
            </a:r>
            <a:r>
              <a:rPr lang="en-US" sz="1600" err="1">
                <a:latin typeface="Arial"/>
                <a:ea typeface="Lato"/>
                <a:cs typeface="Lato"/>
              </a:rPr>
              <a:t>L’ensemble</a:t>
            </a:r>
            <a:r>
              <a:rPr lang="en-US" sz="1600" dirty="0">
                <a:latin typeface="Arial"/>
                <a:ea typeface="Lato"/>
                <a:cs typeface="Lato"/>
              </a:rPr>
              <a:t> des messages doit </a:t>
            </a:r>
            <a:r>
              <a:rPr lang="en-US" sz="1600" err="1">
                <a:latin typeface="Arial"/>
                <a:ea typeface="Lato"/>
                <a:cs typeface="Lato"/>
              </a:rPr>
              <a:t>être</a:t>
            </a:r>
            <a:r>
              <a:rPr lang="en-US" sz="1600" dirty="0">
                <a:latin typeface="Arial"/>
                <a:ea typeface="Lato"/>
                <a:cs typeface="Lato"/>
              </a:rPr>
              <a:t> </a:t>
            </a:r>
            <a:r>
              <a:rPr lang="en-US" sz="1600" err="1">
                <a:latin typeface="Arial"/>
                <a:ea typeface="Lato"/>
                <a:cs typeface="Lato"/>
              </a:rPr>
              <a:t>produit</a:t>
            </a:r>
            <a:r>
              <a:rPr lang="en-US" sz="1600" dirty="0">
                <a:latin typeface="Arial"/>
                <a:ea typeface="Lato"/>
                <a:cs typeface="Lato"/>
              </a:rPr>
              <a:t> à </a:t>
            </a:r>
            <a:r>
              <a:rPr lang="en-US" sz="1600" err="1">
                <a:latin typeface="Arial"/>
                <a:ea typeface="Lato"/>
                <a:cs typeface="Lato"/>
              </a:rPr>
              <a:t>l’aune</a:t>
            </a:r>
            <a:r>
              <a:rPr lang="en-US" sz="1600" dirty="0">
                <a:latin typeface="Arial"/>
                <a:ea typeface="Lato"/>
                <a:cs typeface="Lato"/>
              </a:rPr>
              <a:t> de la </a:t>
            </a:r>
            <a:r>
              <a:rPr lang="en-US" sz="1600" err="1">
                <a:latin typeface="Arial"/>
                <a:ea typeface="Lato"/>
                <a:cs typeface="Lato"/>
              </a:rPr>
              <a:t>mémoire</a:t>
            </a:r>
            <a:r>
              <a:rPr lang="en-US" sz="1600" dirty="0">
                <a:latin typeface="Arial"/>
                <a:ea typeface="Lato"/>
                <a:cs typeface="Lato"/>
              </a:rPr>
              <a:t> </a:t>
            </a:r>
            <a:r>
              <a:rPr lang="en-US" sz="1600" err="1">
                <a:latin typeface="Arial"/>
                <a:ea typeface="Lato"/>
                <a:cs typeface="Lato"/>
              </a:rPr>
              <a:t>institutionnelle</a:t>
            </a:r>
            <a:r>
              <a:rPr lang="en-US" sz="1600" dirty="0">
                <a:latin typeface="Arial"/>
                <a:ea typeface="Lato"/>
                <a:cs typeface="Lato"/>
              </a:rPr>
              <a:t>. Une institution </a:t>
            </a:r>
            <a:r>
              <a:rPr lang="en-US" sz="1600" err="1">
                <a:latin typeface="Arial"/>
                <a:ea typeface="Lato"/>
                <a:cs typeface="Lato"/>
              </a:rPr>
              <a:t>onusienne</a:t>
            </a:r>
            <a:r>
              <a:rPr lang="en-US" sz="1600" dirty="0">
                <a:latin typeface="Arial"/>
                <a:ea typeface="Lato"/>
                <a:cs typeface="Lato"/>
              </a:rPr>
              <a:t> </a:t>
            </a:r>
            <a:r>
              <a:rPr lang="en-US" sz="1600" err="1">
                <a:latin typeface="Arial"/>
                <a:ea typeface="Lato"/>
                <a:cs typeface="Lato"/>
              </a:rPr>
              <a:t>telle</a:t>
            </a:r>
            <a:r>
              <a:rPr lang="en-US" sz="1600" dirty="0">
                <a:latin typeface="Arial"/>
                <a:ea typeface="Lato"/>
                <a:cs typeface="Lato"/>
              </a:rPr>
              <a:t> que </a:t>
            </a:r>
            <a:r>
              <a:rPr lang="en-US" sz="1600" err="1">
                <a:latin typeface="Arial"/>
                <a:ea typeface="Lato"/>
                <a:cs typeface="Lato"/>
              </a:rPr>
              <a:t>l’UNESCO</a:t>
            </a:r>
            <a:r>
              <a:rPr lang="en-US" sz="1600" dirty="0">
                <a:latin typeface="Arial"/>
                <a:ea typeface="Lato"/>
                <a:cs typeface="Lato"/>
              </a:rPr>
              <a:t> </a:t>
            </a:r>
            <a:r>
              <a:rPr lang="en-US" sz="1600" err="1">
                <a:latin typeface="Arial"/>
                <a:ea typeface="Lato"/>
                <a:cs typeface="Lato"/>
              </a:rPr>
              <a:t>existe</a:t>
            </a:r>
            <a:r>
              <a:rPr lang="en-US" sz="1600" dirty="0">
                <a:latin typeface="Arial"/>
                <a:ea typeface="Lato"/>
                <a:cs typeface="Lato"/>
              </a:rPr>
              <a:t> sur le long </a:t>
            </a:r>
            <a:r>
              <a:rPr lang="en-US" sz="1600" err="1">
                <a:latin typeface="Arial"/>
                <a:ea typeface="Lato"/>
                <a:cs typeface="Lato"/>
              </a:rPr>
              <a:t>terme</a:t>
            </a:r>
            <a:r>
              <a:rPr lang="en-US" sz="1600" dirty="0">
                <a:latin typeface="Arial"/>
                <a:ea typeface="Lato"/>
                <a:cs typeface="Lato"/>
              </a:rPr>
              <a:t>, </a:t>
            </a:r>
            <a:r>
              <a:rPr lang="en-US" sz="1600" err="1">
                <a:latin typeface="Arial"/>
                <a:ea typeface="Lato"/>
                <a:cs typeface="Lato"/>
              </a:rPr>
              <a:t>c’est</a:t>
            </a:r>
            <a:r>
              <a:rPr lang="en-US" sz="1600" dirty="0">
                <a:latin typeface="Arial"/>
                <a:ea typeface="Lato"/>
                <a:cs typeface="Lato"/>
              </a:rPr>
              <a:t> </a:t>
            </a:r>
            <a:r>
              <a:rPr lang="en-US" sz="1600" err="1">
                <a:latin typeface="Arial"/>
                <a:ea typeface="Lato"/>
                <a:cs typeface="Lato"/>
              </a:rPr>
              <a:t>pourquoi</a:t>
            </a:r>
            <a:r>
              <a:rPr lang="en-US" sz="1600" dirty="0">
                <a:latin typeface="Arial"/>
                <a:ea typeface="Lato"/>
                <a:cs typeface="Lato"/>
              </a:rPr>
              <a:t> se </a:t>
            </a:r>
            <a:r>
              <a:rPr lang="en-US" sz="1600" err="1">
                <a:latin typeface="Arial"/>
                <a:ea typeface="Lato"/>
                <a:cs typeface="Lato"/>
              </a:rPr>
              <a:t>renouveler</a:t>
            </a:r>
            <a:r>
              <a:rPr lang="en-US" sz="1600" dirty="0">
                <a:latin typeface="Arial"/>
                <a:ea typeface="Lato"/>
                <a:cs typeface="Lato"/>
              </a:rPr>
              <a:t> sans </a:t>
            </a:r>
            <a:r>
              <a:rPr lang="en-US" sz="1600" err="1">
                <a:latin typeface="Arial"/>
                <a:ea typeface="Lato"/>
                <a:cs typeface="Lato"/>
              </a:rPr>
              <a:t>cesse</a:t>
            </a:r>
            <a:r>
              <a:rPr lang="en-US" sz="1600" dirty="0">
                <a:latin typeface="Arial"/>
                <a:ea typeface="Lato"/>
                <a:cs typeface="Lato"/>
              </a:rPr>
              <a:t> </a:t>
            </a:r>
            <a:r>
              <a:rPr lang="en-US" sz="1600" err="1">
                <a:latin typeface="Arial"/>
                <a:ea typeface="Lato"/>
                <a:cs typeface="Lato"/>
              </a:rPr>
              <a:t>constitue</a:t>
            </a:r>
            <a:r>
              <a:rPr lang="en-US" sz="1600" dirty="0">
                <a:latin typeface="Arial"/>
                <a:ea typeface="Lato"/>
                <a:cs typeface="Lato"/>
              </a:rPr>
              <a:t> un </a:t>
            </a:r>
            <a:r>
              <a:rPr lang="en-US" sz="1600" err="1">
                <a:latin typeface="Arial"/>
                <a:ea typeface="Lato"/>
                <a:cs typeface="Lato"/>
              </a:rPr>
              <a:t>enjeu</a:t>
            </a:r>
            <a:r>
              <a:rPr lang="en-US" sz="1600" dirty="0">
                <a:latin typeface="Arial"/>
                <a:ea typeface="Lato"/>
                <a:cs typeface="Lato"/>
              </a:rPr>
              <a:t> </a:t>
            </a:r>
            <a:r>
              <a:rPr lang="en-US" sz="1600" err="1">
                <a:latin typeface="Arial"/>
                <a:ea typeface="Lato"/>
                <a:cs typeface="Lato"/>
              </a:rPr>
              <a:t>complexe</a:t>
            </a:r>
            <a:r>
              <a:rPr lang="en-US" sz="1600" dirty="0">
                <a:latin typeface="Arial"/>
                <a:ea typeface="Lato"/>
                <a:cs typeface="Lato"/>
              </a:rPr>
              <a:t>. </a:t>
            </a:r>
            <a:r>
              <a:rPr lang="en-US" sz="1600" err="1">
                <a:latin typeface="Arial"/>
                <a:ea typeface="Lato"/>
                <a:cs typeface="Lato"/>
              </a:rPr>
              <a:t>J’ajouterais</a:t>
            </a:r>
            <a:r>
              <a:rPr lang="en-US" sz="1600" dirty="0">
                <a:latin typeface="Arial"/>
                <a:ea typeface="Lato"/>
                <a:cs typeface="Lato"/>
              </a:rPr>
              <a:t> </a:t>
            </a:r>
            <a:r>
              <a:rPr lang="en-US" sz="1600" err="1">
                <a:latin typeface="Arial"/>
                <a:ea typeface="Lato"/>
                <a:cs typeface="Lato"/>
              </a:rPr>
              <a:t>qu’après</a:t>
            </a:r>
            <a:r>
              <a:rPr lang="en-US" sz="1600" dirty="0">
                <a:latin typeface="Arial"/>
                <a:ea typeface="Lato"/>
                <a:cs typeface="Lato"/>
              </a:rPr>
              <a:t> </a:t>
            </a:r>
            <a:r>
              <a:rPr lang="en-US" sz="1600" err="1">
                <a:latin typeface="Arial"/>
                <a:ea typeface="Lato"/>
                <a:cs typeface="Lato"/>
              </a:rPr>
              <a:t>un certain</a:t>
            </a:r>
            <a:r>
              <a:rPr lang="en-US" sz="1600" dirty="0">
                <a:latin typeface="Arial"/>
                <a:ea typeface="Lato"/>
                <a:cs typeface="Lato"/>
              </a:rPr>
              <a:t> temps, </a:t>
            </a:r>
            <a:r>
              <a:rPr lang="en-US" sz="1600" err="1">
                <a:latin typeface="Arial"/>
                <a:ea typeface="Lato"/>
                <a:cs typeface="Lato"/>
              </a:rPr>
              <a:t>toute</a:t>
            </a:r>
            <a:r>
              <a:rPr lang="en-US" sz="1600" dirty="0">
                <a:latin typeface="Arial"/>
                <a:ea typeface="Lato"/>
                <a:cs typeface="Lato"/>
              </a:rPr>
              <a:t> plume a fait son temps. ☺</a:t>
            </a:r>
          </a:p>
          <a:p>
            <a:r>
              <a:rPr lang="en-US" sz="1600" dirty="0">
                <a:latin typeface="Arial"/>
                <a:ea typeface="Lato"/>
                <a:cs typeface="Lato"/>
              </a:rPr>
              <a:t>Je rejoins Frédéric quant à </a:t>
            </a:r>
            <a:r>
              <a:rPr lang="en-US" sz="1600" err="1">
                <a:latin typeface="Arial"/>
                <a:ea typeface="Lato"/>
                <a:cs typeface="Lato"/>
              </a:rPr>
              <a:t>ses</a:t>
            </a:r>
            <a:r>
              <a:rPr lang="en-US" sz="1600" dirty="0">
                <a:latin typeface="Arial"/>
                <a:ea typeface="Lato"/>
                <a:cs typeface="Lato"/>
              </a:rPr>
              <a:t> </a:t>
            </a:r>
            <a:r>
              <a:rPr lang="en-US" sz="1600" err="1">
                <a:latin typeface="Arial"/>
                <a:ea typeface="Lato"/>
                <a:cs typeface="Lato"/>
              </a:rPr>
              <a:t>recommandations</a:t>
            </a:r>
            <a:r>
              <a:rPr lang="en-US" sz="1600" dirty="0">
                <a:latin typeface="Arial"/>
                <a:ea typeface="Lato"/>
                <a:cs typeface="Lato"/>
              </a:rPr>
              <a:t> sur la lecture, </a:t>
            </a:r>
            <a:r>
              <a:rPr lang="en-US" sz="1600" err="1">
                <a:latin typeface="Arial"/>
                <a:ea typeface="Lato"/>
                <a:cs typeface="Lato"/>
              </a:rPr>
              <a:t>elle</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la base </a:t>
            </a:r>
            <a:r>
              <a:rPr lang="en-US" sz="1600" err="1">
                <a:latin typeface="Arial"/>
                <a:ea typeface="Lato"/>
                <a:cs typeface="Lato"/>
              </a:rPr>
              <a:t>absolue</a:t>
            </a:r>
            <a:r>
              <a:rPr lang="en-US" sz="1600" dirty="0">
                <a:latin typeface="Arial"/>
                <a:ea typeface="Lato"/>
                <a:cs typeface="Lato"/>
              </a:rPr>
              <a:t> de </a:t>
            </a:r>
            <a:r>
              <a:rPr lang="en-US" sz="1600" err="1">
                <a:latin typeface="Arial"/>
                <a:ea typeface="Lato"/>
                <a:cs typeface="Lato"/>
              </a:rPr>
              <a:t>l’inspiration</a:t>
            </a:r>
            <a:r>
              <a:rPr lang="en-US" sz="1600" dirty="0">
                <a:latin typeface="Arial"/>
                <a:ea typeface="Lato"/>
                <a:cs typeface="Lato"/>
              </a:rPr>
              <a:t> et du </a:t>
            </a:r>
            <a:r>
              <a:rPr lang="en-US" sz="1600" err="1">
                <a:latin typeface="Arial"/>
                <a:ea typeface="Lato"/>
                <a:cs typeface="Lato"/>
              </a:rPr>
              <a:t>renouvellement</a:t>
            </a:r>
            <a:r>
              <a:rPr lang="en-US" sz="1600" dirty="0">
                <a:latin typeface="Arial"/>
                <a:ea typeface="Lato"/>
                <a:cs typeface="Lato"/>
              </a:rPr>
              <a:t>. En </a:t>
            </a:r>
            <a:r>
              <a:rPr lang="en-US" sz="1600" err="1">
                <a:latin typeface="Arial"/>
                <a:ea typeface="Lato"/>
                <a:cs typeface="Lato"/>
              </a:rPr>
              <a:t>ce</a:t>
            </a:r>
            <a:r>
              <a:rPr lang="en-US" sz="1600" dirty="0">
                <a:latin typeface="Arial"/>
                <a:ea typeface="Lato"/>
                <a:cs typeface="Lato"/>
              </a:rPr>
              <a:t> qui </a:t>
            </a:r>
            <a:r>
              <a:rPr lang="en-US" sz="1600" err="1">
                <a:latin typeface="Arial"/>
                <a:ea typeface="Lato"/>
                <a:cs typeface="Lato"/>
              </a:rPr>
              <a:t>concerne</a:t>
            </a:r>
            <a:r>
              <a:rPr lang="en-US" sz="1600" dirty="0">
                <a:latin typeface="Arial"/>
                <a:ea typeface="Lato"/>
                <a:cs typeface="Lato"/>
              </a:rPr>
              <a:t> </a:t>
            </a:r>
            <a:r>
              <a:rPr lang="en-US" sz="1600" err="1">
                <a:latin typeface="Arial"/>
                <a:ea typeface="Lato"/>
                <a:cs typeface="Lato"/>
              </a:rPr>
              <a:t>notre</a:t>
            </a:r>
            <a:r>
              <a:rPr lang="en-US" sz="1600" dirty="0">
                <a:latin typeface="Arial"/>
                <a:ea typeface="Lato"/>
                <a:cs typeface="Lato"/>
              </a:rPr>
              <a:t> institution, </a:t>
            </a:r>
            <a:r>
              <a:rPr lang="en-US" sz="1600" err="1">
                <a:latin typeface="Arial"/>
                <a:ea typeface="Lato"/>
                <a:cs typeface="Lato"/>
              </a:rPr>
              <a:t>moins</a:t>
            </a:r>
            <a:r>
              <a:rPr lang="en-US" sz="1600" dirty="0">
                <a:latin typeface="Arial"/>
                <a:ea typeface="Lato"/>
                <a:cs typeface="Lato"/>
              </a:rPr>
              <a:t> </a:t>
            </a:r>
            <a:r>
              <a:rPr lang="en-US" sz="1600" err="1">
                <a:latin typeface="Arial"/>
                <a:ea typeface="Lato"/>
                <a:cs typeface="Lato"/>
              </a:rPr>
              <a:t>naturellement</a:t>
            </a:r>
            <a:r>
              <a:rPr lang="en-US" sz="1600" dirty="0">
                <a:latin typeface="Arial"/>
                <a:ea typeface="Lato"/>
                <a:cs typeface="Lato"/>
              </a:rPr>
              <a:t> </a:t>
            </a:r>
            <a:r>
              <a:rPr lang="en-US" sz="1600" err="1">
                <a:latin typeface="Arial"/>
                <a:ea typeface="Lato"/>
                <a:cs typeface="Lato"/>
              </a:rPr>
              <a:t>tournées</a:t>
            </a:r>
            <a:r>
              <a:rPr lang="en-US" sz="1600" dirty="0">
                <a:latin typeface="Arial"/>
                <a:ea typeface="Lato"/>
                <a:cs typeface="Lato"/>
              </a:rPr>
              <a:t> </a:t>
            </a:r>
            <a:r>
              <a:rPr lang="en-US" sz="1600" err="1">
                <a:latin typeface="Arial"/>
                <a:ea typeface="Lato"/>
                <a:cs typeface="Lato"/>
              </a:rPr>
              <a:t>vers</a:t>
            </a:r>
            <a:r>
              <a:rPr lang="en-US" sz="1600" dirty="0">
                <a:latin typeface="Arial"/>
                <a:ea typeface="Lato"/>
                <a:cs typeface="Lato"/>
              </a:rPr>
              <a:t> la communication du </a:t>
            </a:r>
            <a:r>
              <a:rPr lang="en-US" sz="1600" err="1">
                <a:latin typeface="Arial"/>
                <a:ea typeface="Lato"/>
                <a:cs typeface="Lato"/>
              </a:rPr>
              <a:t>quotidien</a:t>
            </a:r>
            <a:r>
              <a:rPr lang="en-US" sz="1600" dirty="0">
                <a:latin typeface="Arial"/>
                <a:ea typeface="Lato"/>
                <a:cs typeface="Lato"/>
              </a:rPr>
              <a:t>, il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également</a:t>
            </a:r>
            <a:r>
              <a:rPr lang="en-US" sz="1600" dirty="0">
                <a:latin typeface="Arial"/>
                <a:ea typeface="Lato"/>
                <a:cs typeface="Lato"/>
              </a:rPr>
              <a:t> important de </a:t>
            </a:r>
            <a:r>
              <a:rPr lang="en-US" sz="1600" err="1">
                <a:latin typeface="Arial"/>
                <a:ea typeface="Lato"/>
                <a:cs typeface="Lato"/>
              </a:rPr>
              <a:t>s’imprégner</a:t>
            </a:r>
            <a:r>
              <a:rPr lang="en-US" sz="1600" dirty="0">
                <a:latin typeface="Arial"/>
                <a:ea typeface="Lato"/>
                <a:cs typeface="Lato"/>
              </a:rPr>
              <a:t> de </a:t>
            </a:r>
            <a:r>
              <a:rPr lang="en-US" sz="1600" err="1">
                <a:latin typeface="Arial"/>
                <a:ea typeface="Lato"/>
                <a:cs typeface="Lato"/>
              </a:rPr>
              <a:t>tous</a:t>
            </a:r>
            <a:r>
              <a:rPr lang="en-US" sz="1600" dirty="0">
                <a:latin typeface="Arial"/>
                <a:ea typeface="Lato"/>
                <a:cs typeface="Lato"/>
              </a:rPr>
              <a:t> les </a:t>
            </a:r>
            <a:r>
              <a:rPr lang="en-US" sz="1600" err="1">
                <a:latin typeface="Arial"/>
                <a:ea typeface="Lato"/>
                <a:cs typeface="Lato"/>
              </a:rPr>
              <a:t>produits</a:t>
            </a:r>
            <a:r>
              <a:rPr lang="en-US" sz="1600" dirty="0">
                <a:latin typeface="Arial"/>
                <a:ea typeface="Lato"/>
                <a:cs typeface="Lato"/>
              </a:rPr>
              <a:t> </a:t>
            </a:r>
            <a:r>
              <a:rPr lang="en-US" sz="1600" err="1">
                <a:latin typeface="Arial"/>
                <a:ea typeface="Lato"/>
                <a:cs typeface="Lato"/>
              </a:rPr>
              <a:t>médiatiques</a:t>
            </a:r>
            <a:r>
              <a:rPr lang="en-US" sz="1600" dirty="0">
                <a:latin typeface="Arial"/>
                <a:ea typeface="Lato"/>
                <a:cs typeface="Lato"/>
              </a:rPr>
              <a:t>. Par </a:t>
            </a:r>
            <a:r>
              <a:rPr lang="en-US" sz="1600" err="1">
                <a:latin typeface="Arial"/>
                <a:ea typeface="Lato"/>
                <a:cs typeface="Lato"/>
              </a:rPr>
              <a:t>exemple</a:t>
            </a:r>
            <a:r>
              <a:rPr lang="en-US" sz="1600" dirty="0">
                <a:latin typeface="Arial"/>
                <a:ea typeface="Lato"/>
                <a:cs typeface="Lato"/>
              </a:rPr>
              <a:t>, </a:t>
            </a:r>
            <a:r>
              <a:rPr lang="en-US" sz="1600" err="1">
                <a:latin typeface="Arial"/>
                <a:ea typeface="Lato"/>
                <a:cs typeface="Lato"/>
              </a:rPr>
              <a:t>s’approprier</a:t>
            </a:r>
            <a:r>
              <a:rPr lang="en-US" sz="1600" dirty="0">
                <a:latin typeface="Arial"/>
                <a:ea typeface="Lato"/>
                <a:cs typeface="Lato"/>
              </a:rPr>
              <a:t> les tendances et les codes de YouTube </a:t>
            </a:r>
            <a:r>
              <a:rPr lang="en-US" sz="1600" err="1">
                <a:latin typeface="Arial"/>
                <a:ea typeface="Lato"/>
                <a:cs typeface="Lato"/>
              </a:rPr>
              <a:t>ou</a:t>
            </a:r>
            <a:r>
              <a:rPr lang="en-US" sz="1600" dirty="0">
                <a:latin typeface="Arial"/>
                <a:ea typeface="Lato"/>
                <a:cs typeface="Lato"/>
              </a:rPr>
              <a:t> de TikTok </a:t>
            </a:r>
            <a:r>
              <a:rPr lang="en-US" sz="1600" err="1">
                <a:latin typeface="Arial"/>
                <a:ea typeface="Lato"/>
                <a:cs typeface="Lato"/>
              </a:rPr>
              <a:t>servent</a:t>
            </a:r>
            <a:r>
              <a:rPr lang="en-US" sz="1600" dirty="0">
                <a:latin typeface="Arial"/>
                <a:ea typeface="Lato"/>
                <a:cs typeface="Lato"/>
              </a:rPr>
              <a:t> à </a:t>
            </a:r>
            <a:r>
              <a:rPr lang="en-US" sz="1600" err="1">
                <a:latin typeface="Arial"/>
                <a:ea typeface="Lato"/>
                <a:cs typeface="Lato"/>
              </a:rPr>
              <a:t>décrypter</a:t>
            </a:r>
            <a:r>
              <a:rPr lang="en-US" sz="1600" dirty="0">
                <a:latin typeface="Arial"/>
                <a:ea typeface="Lato"/>
                <a:cs typeface="Lato"/>
              </a:rPr>
              <a:t> </a:t>
            </a:r>
            <a:r>
              <a:rPr lang="en-US" sz="1600" err="1">
                <a:latin typeface="Arial"/>
                <a:ea typeface="Lato"/>
                <a:cs typeface="Lato"/>
              </a:rPr>
              <a:t>l’univers</a:t>
            </a:r>
            <a:r>
              <a:rPr lang="en-US" sz="1600" dirty="0">
                <a:latin typeface="Arial"/>
                <a:ea typeface="Lato"/>
                <a:cs typeface="Lato"/>
              </a:rPr>
              <a:t> </a:t>
            </a:r>
            <a:r>
              <a:rPr lang="en-US" sz="1600" err="1">
                <a:latin typeface="Arial"/>
                <a:ea typeface="Lato"/>
                <a:cs typeface="Lato"/>
              </a:rPr>
              <a:t>communicationnel</a:t>
            </a:r>
            <a:r>
              <a:rPr lang="en-US" sz="1600" dirty="0">
                <a:latin typeface="Arial"/>
                <a:ea typeface="Lato"/>
                <a:cs typeface="Lato"/>
              </a:rPr>
              <a:t> dans </a:t>
            </a:r>
            <a:r>
              <a:rPr lang="en-US" sz="1600" err="1">
                <a:latin typeface="Arial"/>
                <a:ea typeface="Lato"/>
                <a:cs typeface="Lato"/>
              </a:rPr>
              <a:t>lequel</a:t>
            </a:r>
            <a:r>
              <a:rPr lang="en-US" sz="1600" dirty="0">
                <a:latin typeface="Arial"/>
                <a:ea typeface="Lato"/>
                <a:cs typeface="Lato"/>
              </a:rPr>
              <a:t> nous </a:t>
            </a:r>
            <a:r>
              <a:rPr lang="en-US" sz="1600" err="1">
                <a:latin typeface="Arial"/>
                <a:ea typeface="Lato"/>
                <a:cs typeface="Lato"/>
              </a:rPr>
              <a:t>évoluons</a:t>
            </a:r>
            <a:r>
              <a:rPr lang="en-US" sz="1600" dirty="0">
                <a:latin typeface="Arial"/>
                <a:ea typeface="Lato"/>
                <a:cs typeface="Lato"/>
              </a:rPr>
              <a:t> et </a:t>
            </a:r>
            <a:r>
              <a:rPr lang="en-US" sz="1600" err="1">
                <a:latin typeface="Arial"/>
                <a:ea typeface="Lato"/>
                <a:cs typeface="Lato"/>
              </a:rPr>
              <a:t>sont</a:t>
            </a:r>
            <a:r>
              <a:rPr lang="en-US" sz="1600" dirty="0">
                <a:latin typeface="Arial"/>
                <a:ea typeface="Lato"/>
                <a:cs typeface="Lato"/>
              </a:rPr>
              <a:t> </a:t>
            </a:r>
            <a:r>
              <a:rPr lang="en-US" sz="1600" err="1">
                <a:latin typeface="Arial"/>
                <a:ea typeface="Lato"/>
                <a:cs typeface="Lato"/>
              </a:rPr>
              <a:t>donc</a:t>
            </a:r>
            <a:r>
              <a:rPr lang="en-US" sz="1600" dirty="0">
                <a:latin typeface="Arial"/>
                <a:ea typeface="Lato"/>
                <a:cs typeface="Lato"/>
              </a:rPr>
              <a:t> </a:t>
            </a:r>
            <a:r>
              <a:rPr lang="en-US" sz="1600" err="1">
                <a:latin typeface="Arial"/>
                <a:ea typeface="Lato"/>
                <a:cs typeface="Lato"/>
              </a:rPr>
              <a:t>utiles</a:t>
            </a:r>
            <a:r>
              <a:rPr lang="en-US" sz="1600" dirty="0">
                <a:latin typeface="Arial"/>
                <a:ea typeface="Lato"/>
                <a:cs typeface="Lato"/>
              </a:rPr>
              <a:t> à </a:t>
            </a:r>
            <a:r>
              <a:rPr lang="en-US" sz="1600" err="1">
                <a:latin typeface="Arial"/>
                <a:ea typeface="Lato"/>
                <a:cs typeface="Lato"/>
              </a:rPr>
              <a:t>calibrer</a:t>
            </a:r>
            <a:r>
              <a:rPr lang="en-US" sz="1600" dirty="0">
                <a:latin typeface="Arial"/>
                <a:ea typeface="Lato"/>
                <a:cs typeface="Lato"/>
              </a:rPr>
              <a:t> au plus </a:t>
            </a:r>
            <a:r>
              <a:rPr lang="en-US" sz="1600" err="1">
                <a:latin typeface="Arial"/>
                <a:ea typeface="Lato"/>
                <a:cs typeface="Lato"/>
              </a:rPr>
              <a:t>près</a:t>
            </a:r>
            <a:r>
              <a:rPr lang="en-US" sz="1600" dirty="0">
                <a:latin typeface="Arial"/>
                <a:ea typeface="Lato"/>
                <a:cs typeface="Lato"/>
              </a:rPr>
              <a:t> le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général</a:t>
            </a:r>
            <a:r>
              <a:rPr lang="en-US" sz="1600" dirty="0">
                <a:latin typeface="Arial"/>
                <a:ea typeface="Lato"/>
                <a:cs typeface="Lato"/>
              </a:rPr>
              <a:t> de </a:t>
            </a:r>
            <a:r>
              <a:rPr lang="en-US" sz="1600" err="1">
                <a:latin typeface="Arial"/>
                <a:ea typeface="Lato"/>
                <a:cs typeface="Lato"/>
              </a:rPr>
              <a:t>l’institution</a:t>
            </a:r>
            <a:r>
              <a:rPr lang="en-US" sz="1600" dirty="0">
                <a:latin typeface="Arial"/>
                <a:ea typeface="Lato"/>
                <a:cs typeface="Lato"/>
              </a:rPr>
              <a:t>. </a:t>
            </a:r>
            <a:r>
              <a:rPr lang="en-US" sz="1600" b="1" dirty="0">
                <a:latin typeface="Arial"/>
                <a:ea typeface="Lato"/>
                <a:cs typeface="Lato"/>
              </a:rPr>
              <a:t>Il faut </a:t>
            </a:r>
            <a:r>
              <a:rPr lang="en-US" sz="1600" b="1" err="1">
                <a:latin typeface="Arial"/>
                <a:ea typeface="Lato"/>
                <a:cs typeface="Lato"/>
              </a:rPr>
              <a:t>aller</a:t>
            </a:r>
            <a:r>
              <a:rPr lang="en-US" sz="1600" b="1" dirty="0">
                <a:latin typeface="Arial"/>
                <a:ea typeface="Lato"/>
                <a:cs typeface="Lato"/>
              </a:rPr>
              <a:t> au-</a:t>
            </a:r>
            <a:r>
              <a:rPr lang="en-US" sz="1600" b="1" err="1">
                <a:latin typeface="Arial"/>
                <a:ea typeface="Lato"/>
                <a:cs typeface="Lato"/>
              </a:rPr>
              <a:t>delà</a:t>
            </a:r>
            <a:r>
              <a:rPr lang="en-US" sz="1600" b="1" dirty="0">
                <a:latin typeface="Arial"/>
                <a:ea typeface="Lato"/>
                <a:cs typeface="Lato"/>
              </a:rPr>
              <a:t> de la nature </a:t>
            </a:r>
            <a:r>
              <a:rPr lang="en-US" sz="1600" b="1" err="1">
                <a:latin typeface="Arial"/>
                <a:ea typeface="Lato"/>
                <a:cs typeface="Lato"/>
              </a:rPr>
              <a:t>classique</a:t>
            </a:r>
            <a:r>
              <a:rPr lang="en-US" sz="1600" b="1" dirty="0">
                <a:latin typeface="Arial"/>
                <a:ea typeface="Lato"/>
                <a:cs typeface="Lato"/>
              </a:rPr>
              <a:t> du </a:t>
            </a:r>
            <a:r>
              <a:rPr lang="en-US" sz="1600" b="1" err="1">
                <a:latin typeface="Arial"/>
                <a:ea typeface="Lato"/>
                <a:cs typeface="Lato"/>
              </a:rPr>
              <a:t>propos</a:t>
            </a:r>
            <a:r>
              <a:rPr lang="en-US" sz="1600" b="1" dirty="0">
                <a:latin typeface="Arial"/>
                <a:ea typeface="Lato"/>
                <a:cs typeface="Lato"/>
              </a:rPr>
              <a:t> </a:t>
            </a:r>
            <a:r>
              <a:rPr lang="en-US" sz="1600" b="1" err="1">
                <a:latin typeface="Arial"/>
                <a:ea typeface="Lato"/>
                <a:cs typeface="Lato"/>
              </a:rPr>
              <a:t>institutionnel</a:t>
            </a:r>
            <a:r>
              <a:rPr lang="en-US" sz="1600" b="1" dirty="0">
                <a:latin typeface="Arial"/>
                <a:ea typeface="Lato"/>
                <a:cs typeface="Lato"/>
              </a:rPr>
              <a:t>,</a:t>
            </a:r>
            <a:r>
              <a:rPr lang="en-US" sz="1600" dirty="0">
                <a:latin typeface="Arial"/>
                <a:ea typeface="Lato"/>
                <a:cs typeface="Lato"/>
              </a:rPr>
              <a:t> pour ne pas </a:t>
            </a:r>
            <a:r>
              <a:rPr lang="en-US" sz="1600" err="1">
                <a:latin typeface="Arial"/>
                <a:ea typeface="Lato"/>
                <a:cs typeface="Lato"/>
              </a:rPr>
              <a:t>manquer</a:t>
            </a:r>
            <a:r>
              <a:rPr lang="en-US" sz="1600" dirty="0">
                <a:latin typeface="Arial"/>
                <a:ea typeface="Lato"/>
                <a:cs typeface="Lato"/>
              </a:rPr>
              <a:t> </a:t>
            </a:r>
            <a:r>
              <a:rPr lang="en-US" sz="1600" err="1">
                <a:latin typeface="Arial"/>
                <a:ea typeface="Lato"/>
                <a:cs typeface="Lato"/>
              </a:rPr>
              <a:t>sa</a:t>
            </a:r>
            <a:r>
              <a:rPr lang="en-US" sz="1600" dirty="0">
                <a:latin typeface="Arial"/>
                <a:ea typeface="Lato"/>
                <a:cs typeface="Lato"/>
              </a:rPr>
              <a:t> </a:t>
            </a:r>
            <a:r>
              <a:rPr lang="en-US" sz="1600" err="1">
                <a:latin typeface="Arial"/>
                <a:ea typeface="Lato"/>
                <a:cs typeface="Lato"/>
              </a:rPr>
              <a:t>cible</a:t>
            </a:r>
            <a:r>
              <a:rPr lang="en-US" sz="1600" dirty="0">
                <a:latin typeface="Arial"/>
                <a:ea typeface="Lato"/>
                <a:cs typeface="Lato"/>
              </a:rPr>
              <a:t>.</a:t>
            </a:r>
          </a:p>
        </p:txBody>
      </p:sp>
    </p:spTree>
    <p:extLst>
      <p:ext uri="{BB962C8B-B14F-4D97-AF65-F5344CB8AC3E}">
        <p14:creationId xmlns:p14="http://schemas.microsoft.com/office/powerpoint/2010/main" val="23153762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80FC315-35B8-CE4B-92BC-8E3F44C8EA76}"/>
              </a:ext>
            </a:extLst>
          </p:cNvPr>
          <p:cNvSpPr txBox="1"/>
          <p:nvPr/>
        </p:nvSpPr>
        <p:spPr>
          <a:xfrm>
            <a:off x="779410" y="2258422"/>
            <a:ext cx="6904500" cy="4154984"/>
          </a:xfrm>
          <a:prstGeom prst="rect">
            <a:avLst/>
          </a:prstGeom>
          <a:noFill/>
        </p:spPr>
        <p:txBody>
          <a:bodyPr wrap="square" rtlCol="0">
            <a:spAutoFit/>
          </a:bodyPr>
          <a:lstStyle/>
          <a:p>
            <a:pPr lvl="0"/>
            <a:r>
              <a:rPr lang="fr-FR" sz="2400" b="1" dirty="0">
                <a:latin typeface="Arial" panose="020B0604020202020204" pitchFamily="34" charset="0"/>
                <a:cs typeface="Arial" panose="020B0604020202020204" pitchFamily="34" charset="0"/>
              </a:rPr>
              <a:t>Quelle proximité faut-il avec le dirigeant pour en être la plume ? Est-ce que c’est davantage mettre des mots dans la bouche du dirigeant ou s’approprier ses mots ? </a:t>
            </a:r>
          </a:p>
          <a:p>
            <a:pPr lvl="0"/>
            <a:endParaRPr lang="fr-FR" sz="2400" b="1"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Quelle est la part d’informatif ou de performatif ? Quel est le processus du briefing à la validation ? Êtes-vous présent lors de </a:t>
            </a:r>
            <a:r>
              <a:rPr lang="fr-FR" sz="2400" b="1" dirty="0" err="1">
                <a:latin typeface="Arial" panose="020B0604020202020204" pitchFamily="34" charset="0"/>
                <a:cs typeface="Arial" panose="020B0604020202020204" pitchFamily="34" charset="0"/>
              </a:rPr>
              <a:t>mediatraining</a:t>
            </a:r>
            <a:r>
              <a:rPr lang="fr-FR" sz="2400" b="1" dirty="0">
                <a:latin typeface="Arial" panose="020B0604020202020204" pitchFamily="34" charset="0"/>
                <a:cs typeface="Arial" panose="020B0604020202020204" pitchFamily="34" charset="0"/>
              </a:rPr>
              <a:t> ? </a:t>
            </a:r>
          </a:p>
          <a:p>
            <a:pPr lvl="0"/>
            <a:endParaRPr lang="fr-FR" sz="2400" b="1"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Le dirigeant doit-il être un bon communicant ?</a:t>
            </a:r>
          </a:p>
        </p:txBody>
      </p:sp>
      <p:pic>
        <p:nvPicPr>
          <p:cNvPr id="13" name="Image 12">
            <a:extLst>
              <a:ext uri="{FF2B5EF4-FFF2-40B4-BE49-F238E27FC236}">
                <a16:creationId xmlns:a16="http://schemas.microsoft.com/office/drawing/2014/main" id="{EF251B92-68F1-394F-90FD-1A2407FAB83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019238" y="760560"/>
            <a:ext cx="1075059" cy="1093250"/>
          </a:xfrm>
          <a:prstGeom prst="rect">
            <a:avLst/>
          </a:prstGeom>
        </p:spPr>
      </p:pic>
      <p:sp>
        <p:nvSpPr>
          <p:cNvPr id="14" name="Rectangle 13">
            <a:extLst>
              <a:ext uri="{FF2B5EF4-FFF2-40B4-BE49-F238E27FC236}">
                <a16:creationId xmlns:a16="http://schemas.microsoft.com/office/drawing/2014/main" id="{57BD71B8-DB75-6C44-AC0F-7337952B0455}"/>
              </a:ext>
            </a:extLst>
          </p:cNvPr>
          <p:cNvSpPr/>
          <p:nvPr/>
        </p:nvSpPr>
        <p:spPr>
          <a:xfrm>
            <a:off x="793848" y="806819"/>
            <a:ext cx="1121228"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a:solidFill>
                  <a:schemeClr val="tx1"/>
                </a:solidFill>
                <a:latin typeface="Helvetica" panose="020B0604020202020204" pitchFamily="34" charset="0"/>
                <a:cs typeface="Helvetica" panose="020B0604020202020204" pitchFamily="34" charset="0"/>
              </a:rPr>
              <a:t>3</a:t>
            </a:r>
          </a:p>
        </p:txBody>
      </p:sp>
      <p:sp>
        <p:nvSpPr>
          <p:cNvPr id="15" name="Rectangle 14">
            <a:extLst>
              <a:ext uri="{FF2B5EF4-FFF2-40B4-BE49-F238E27FC236}">
                <a16:creationId xmlns:a16="http://schemas.microsoft.com/office/drawing/2014/main" id="{393AB548-178F-434A-B501-C600B9605BCD}"/>
              </a:ext>
            </a:extLst>
          </p:cNvPr>
          <p:cNvSpPr/>
          <p:nvPr/>
        </p:nvSpPr>
        <p:spPr>
          <a:xfrm>
            <a:off x="3302621" y="964794"/>
            <a:ext cx="4698379" cy="684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tx1"/>
                </a:solidFill>
                <a:latin typeface="Helvetica" panose="020B0604020202020204" pitchFamily="34" charset="0"/>
                <a:cs typeface="Helvetica" panose="020B0604020202020204" pitchFamily="34" charset="0"/>
              </a:rPr>
              <a:t>RELATIONS AVEC LE DIRIGEANT</a:t>
            </a:r>
            <a:endParaRPr lang="fr-FR" sz="3200" dirty="0">
              <a:solidFill>
                <a:schemeClr val="tx1"/>
              </a:solidFill>
              <a:latin typeface="Helvetica" panose="020B0604020202020204" pitchFamily="34" charset="0"/>
              <a:cs typeface="Helvetica" panose="020B0604020202020204" pitchFamily="34" charset="0"/>
            </a:endParaRPr>
          </a:p>
        </p:txBody>
      </p:sp>
      <p:pic>
        <p:nvPicPr>
          <p:cNvPr id="17" name="Picture 2" descr="selective focus photo of turned-on black video camera">
            <a:extLst>
              <a:ext uri="{FF2B5EF4-FFF2-40B4-BE49-F238E27FC236}">
                <a16:creationId xmlns:a16="http://schemas.microsoft.com/office/drawing/2014/main" id="{6BD66236-8E87-EB47-A2F3-B1D3EF5DB3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648" r="22161"/>
          <a:stretch/>
        </p:blipFill>
        <p:spPr bwMode="auto">
          <a:xfrm>
            <a:off x="8145279" y="6350"/>
            <a:ext cx="4046721" cy="6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79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768FDD0-31DB-BD83-89B2-5F8FABC7841A}"/>
              </a:ext>
            </a:extLst>
          </p:cNvPr>
          <p:cNvSpPr txBox="1"/>
          <p:nvPr/>
        </p:nvSpPr>
        <p:spPr>
          <a:xfrm>
            <a:off x="727495" y="799381"/>
            <a:ext cx="11038935"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 </a:t>
            </a:r>
            <a:r>
              <a:rPr lang="en-US" sz="1600" dirty="0">
                <a:latin typeface="Arial"/>
                <a:ea typeface="Lato"/>
                <a:cs typeface="Lato"/>
              </a:rPr>
              <a:t>Certes, la relation doit </a:t>
            </a:r>
            <a:r>
              <a:rPr lang="en-US" sz="1600" dirty="0" err="1">
                <a:latin typeface="Arial"/>
                <a:ea typeface="Lato"/>
                <a:cs typeface="Lato"/>
              </a:rPr>
              <a:t>être</a:t>
            </a:r>
            <a:r>
              <a:rPr lang="en-US" sz="1600" dirty="0">
                <a:latin typeface="Arial"/>
                <a:ea typeface="Lato"/>
                <a:cs typeface="Lato"/>
              </a:rPr>
              <a:t> forte, </a:t>
            </a:r>
            <a:r>
              <a:rPr lang="en-US" sz="1600" dirty="0" err="1">
                <a:latin typeface="Arial"/>
                <a:ea typeface="Lato"/>
                <a:cs typeface="Lato"/>
              </a:rPr>
              <a:t>mais</a:t>
            </a:r>
            <a:r>
              <a:rPr lang="en-US" sz="1600" dirty="0">
                <a:latin typeface="Arial"/>
                <a:ea typeface="Lato"/>
                <a:cs typeface="Lato"/>
              </a:rPr>
              <a:t> sans pour </a:t>
            </a:r>
            <a:r>
              <a:rPr lang="en-US" sz="1600" dirty="0" err="1">
                <a:latin typeface="Arial"/>
                <a:ea typeface="Lato"/>
                <a:cs typeface="Lato"/>
              </a:rPr>
              <a:t>autant</a:t>
            </a:r>
            <a:r>
              <a:rPr lang="en-US" sz="1600" dirty="0">
                <a:latin typeface="Arial"/>
                <a:ea typeface="Lato"/>
                <a:cs typeface="Lato"/>
              </a:rPr>
              <a:t> </a:t>
            </a:r>
            <a:r>
              <a:rPr lang="en-US" sz="1600" dirty="0" err="1">
                <a:latin typeface="Arial"/>
                <a:ea typeface="Lato"/>
                <a:cs typeface="Lato"/>
              </a:rPr>
              <a:t>verser</a:t>
            </a:r>
            <a:r>
              <a:rPr lang="en-US" sz="1600" dirty="0">
                <a:latin typeface="Arial"/>
                <a:ea typeface="Lato"/>
                <a:cs typeface="Lato"/>
              </a:rPr>
              <a:t> dans le </a:t>
            </a:r>
            <a:r>
              <a:rPr lang="en-US" sz="1600" dirty="0" err="1">
                <a:latin typeface="Arial"/>
                <a:ea typeface="Lato"/>
                <a:cs typeface="Lato"/>
              </a:rPr>
              <a:t>sentimentalisme</a:t>
            </a:r>
            <a:r>
              <a:rPr lang="en-US" sz="1600" dirty="0">
                <a:latin typeface="Arial"/>
                <a:ea typeface="Lato"/>
                <a:cs typeface="Lato"/>
              </a:rPr>
              <a:t>. Il faut </a:t>
            </a:r>
            <a:r>
              <a:rPr lang="en-US" sz="1600" dirty="0" err="1">
                <a:latin typeface="Arial"/>
                <a:ea typeface="Lato"/>
                <a:cs typeface="Lato"/>
              </a:rPr>
              <a:t>entretenir</a:t>
            </a:r>
            <a:r>
              <a:rPr lang="en-US" sz="1600" dirty="0">
                <a:latin typeface="Arial"/>
                <a:ea typeface="Lato"/>
                <a:cs typeface="Lato"/>
              </a:rPr>
              <a:t> un lien de </a:t>
            </a:r>
            <a:r>
              <a:rPr lang="en-US" sz="1600" dirty="0" err="1">
                <a:latin typeface="Arial"/>
                <a:ea typeface="Lato"/>
                <a:cs typeface="Lato"/>
              </a:rPr>
              <a:t>confiance</a:t>
            </a:r>
            <a:r>
              <a:rPr lang="en-US" sz="1600" dirty="0">
                <a:latin typeface="Arial"/>
                <a:ea typeface="Lato"/>
                <a:cs typeface="Lato"/>
              </a:rPr>
              <a:t> et de </a:t>
            </a:r>
            <a:r>
              <a:rPr lang="en-US" sz="1600" dirty="0" err="1">
                <a:latin typeface="Arial"/>
                <a:ea typeface="Lato"/>
                <a:cs typeface="Lato"/>
              </a:rPr>
              <a:t>proximité</a:t>
            </a:r>
            <a:r>
              <a:rPr lang="en-US" sz="1600" dirty="0">
                <a:latin typeface="Arial"/>
                <a:ea typeface="Lato"/>
                <a:cs typeface="Lato"/>
              </a:rPr>
              <a:t> avec son </a:t>
            </a:r>
            <a:r>
              <a:rPr lang="en-US" sz="1600" dirty="0" err="1">
                <a:latin typeface="Arial"/>
                <a:ea typeface="Lato"/>
                <a:cs typeface="Lato"/>
              </a:rPr>
              <a:t>orateur</a:t>
            </a:r>
            <a:r>
              <a:rPr lang="en-US" sz="1600" dirty="0">
                <a:latin typeface="Arial"/>
                <a:ea typeface="Lato"/>
                <a:cs typeface="Lato"/>
              </a:rPr>
              <a:t>. </a:t>
            </a:r>
            <a:r>
              <a:rPr lang="en-US" sz="1600" dirty="0" err="1">
                <a:latin typeface="Arial"/>
                <a:ea typeface="Lato"/>
                <a:cs typeface="Lato"/>
              </a:rPr>
              <a:t>C’est</a:t>
            </a:r>
            <a:r>
              <a:rPr lang="en-US" sz="1600" dirty="0">
                <a:latin typeface="Arial"/>
                <a:ea typeface="Lato"/>
                <a:cs typeface="Lato"/>
              </a:rPr>
              <a:t> </a:t>
            </a:r>
            <a:r>
              <a:rPr lang="en-US" sz="1600" dirty="0" err="1">
                <a:latin typeface="Arial"/>
                <a:ea typeface="Lato"/>
                <a:cs typeface="Lato"/>
              </a:rPr>
              <a:t>en</a:t>
            </a:r>
            <a:r>
              <a:rPr lang="en-US" sz="1600" dirty="0">
                <a:latin typeface="Arial"/>
                <a:ea typeface="Lato"/>
                <a:cs typeface="Lato"/>
              </a:rPr>
              <a:t> </a:t>
            </a:r>
            <a:r>
              <a:rPr lang="en-US" sz="1600" dirty="0" err="1">
                <a:latin typeface="Arial"/>
                <a:ea typeface="Lato"/>
                <a:cs typeface="Lato"/>
              </a:rPr>
              <a:t>connaissant</a:t>
            </a:r>
            <a:r>
              <a:rPr lang="en-US" sz="1600" dirty="0">
                <a:latin typeface="Arial"/>
                <a:ea typeface="Lato"/>
                <a:cs typeface="Lato"/>
              </a:rPr>
              <a:t> </a:t>
            </a:r>
            <a:r>
              <a:rPr lang="en-US" sz="1600" dirty="0" err="1">
                <a:latin typeface="Arial"/>
                <a:ea typeface="Lato"/>
                <a:cs typeface="Lato"/>
              </a:rPr>
              <a:t>ses</a:t>
            </a:r>
            <a:r>
              <a:rPr lang="en-US" sz="1600" dirty="0">
                <a:latin typeface="Arial"/>
                <a:ea typeface="Lato"/>
                <a:cs typeface="Lato"/>
              </a:rPr>
              <a:t> </a:t>
            </a:r>
            <a:r>
              <a:rPr lang="en-US" sz="1600" dirty="0" err="1">
                <a:latin typeface="Arial"/>
                <a:ea typeface="Lato"/>
                <a:cs typeface="Lato"/>
              </a:rPr>
              <a:t>qualités</a:t>
            </a:r>
            <a:r>
              <a:rPr lang="en-US" sz="1600" dirty="0">
                <a:latin typeface="Arial"/>
                <a:ea typeface="Lato"/>
                <a:cs typeface="Lato"/>
              </a:rPr>
              <a:t> </a:t>
            </a:r>
            <a:r>
              <a:rPr lang="en-US" sz="1600" dirty="0" err="1">
                <a:latin typeface="Arial"/>
                <a:ea typeface="Lato"/>
                <a:cs typeface="Lato"/>
              </a:rPr>
              <a:t>autant</a:t>
            </a:r>
            <a:r>
              <a:rPr lang="en-US" sz="1600" dirty="0">
                <a:latin typeface="Arial"/>
                <a:ea typeface="Lato"/>
                <a:cs typeface="Lato"/>
              </a:rPr>
              <a:t> que </a:t>
            </a:r>
            <a:r>
              <a:rPr lang="en-US" sz="1600" dirty="0" err="1">
                <a:latin typeface="Arial"/>
                <a:ea typeface="Lato"/>
                <a:cs typeface="Lato"/>
              </a:rPr>
              <a:t>ses</a:t>
            </a:r>
            <a:r>
              <a:rPr lang="en-US" sz="1600" dirty="0">
                <a:latin typeface="Arial"/>
                <a:ea typeface="Lato"/>
                <a:cs typeface="Lato"/>
              </a:rPr>
              <a:t> </a:t>
            </a:r>
            <a:r>
              <a:rPr lang="en-US" sz="1600" dirty="0" err="1">
                <a:latin typeface="Arial"/>
                <a:ea typeface="Lato"/>
                <a:cs typeface="Lato"/>
              </a:rPr>
              <a:t>défauts</a:t>
            </a:r>
            <a:r>
              <a:rPr lang="en-US" sz="1600" dirty="0">
                <a:latin typeface="Arial"/>
                <a:ea typeface="Lato"/>
                <a:cs typeface="Lato"/>
              </a:rPr>
              <a:t>, que nous </a:t>
            </a:r>
            <a:r>
              <a:rPr lang="en-US" sz="1600" dirty="0" err="1">
                <a:latin typeface="Arial"/>
                <a:ea typeface="Lato"/>
                <a:cs typeface="Lato"/>
              </a:rPr>
              <a:t>saurons</a:t>
            </a:r>
            <a:r>
              <a:rPr lang="en-US" sz="1600" dirty="0">
                <a:latin typeface="Arial"/>
                <a:ea typeface="Lato"/>
                <a:cs typeface="Lato"/>
              </a:rPr>
              <a:t> </a:t>
            </a:r>
            <a:r>
              <a:rPr lang="en-US" sz="1600" dirty="0" err="1">
                <a:latin typeface="Arial"/>
                <a:ea typeface="Lato"/>
                <a:cs typeface="Lato"/>
              </a:rPr>
              <a:t>ajuster</a:t>
            </a:r>
            <a:r>
              <a:rPr lang="en-US" sz="1600" dirty="0">
                <a:latin typeface="Arial"/>
                <a:ea typeface="Lato"/>
                <a:cs typeface="Lato"/>
              </a:rPr>
              <a:t> au </a:t>
            </a:r>
            <a:r>
              <a:rPr lang="en-US" sz="1600" dirty="0" err="1">
                <a:latin typeface="Arial"/>
                <a:ea typeface="Lato"/>
                <a:cs typeface="Lato"/>
              </a:rPr>
              <a:t>mieux</a:t>
            </a:r>
            <a:r>
              <a:rPr lang="en-US" sz="1600" dirty="0">
                <a:latin typeface="Arial"/>
                <a:ea typeface="Lato"/>
                <a:cs typeface="Lato"/>
              </a:rPr>
              <a:t> </a:t>
            </a:r>
            <a:r>
              <a:rPr lang="en-US" sz="1600" dirty="0" err="1">
                <a:latin typeface="Arial"/>
                <a:ea typeface="Lato"/>
                <a:cs typeface="Lato"/>
              </a:rPr>
              <a:t>nos</a:t>
            </a:r>
            <a:r>
              <a:rPr lang="en-US" sz="1600" dirty="0">
                <a:latin typeface="Arial"/>
                <a:ea typeface="Lato"/>
                <a:cs typeface="Lato"/>
              </a:rPr>
              <a:t> </a:t>
            </a:r>
            <a:r>
              <a:rPr lang="en-US" sz="1600" dirty="0" err="1">
                <a:latin typeface="Arial"/>
                <a:ea typeface="Lato"/>
                <a:cs typeface="Lato"/>
              </a:rPr>
              <a:t>discours</a:t>
            </a:r>
            <a:r>
              <a:rPr lang="en-US" sz="1600" dirty="0">
                <a:latin typeface="Arial"/>
                <a:ea typeface="Lato"/>
                <a:cs typeface="Lato"/>
              </a:rPr>
              <a:t>.</a:t>
            </a:r>
            <a:r>
              <a:rPr lang="en-US" sz="1600" b="1" dirty="0">
                <a:latin typeface="Arial"/>
                <a:ea typeface="Lato"/>
                <a:cs typeface="Lato"/>
              </a:rPr>
              <a:t> Notre </a:t>
            </a:r>
            <a:r>
              <a:rPr lang="en-US" sz="1600" b="1" dirty="0" err="1">
                <a:latin typeface="Arial"/>
                <a:ea typeface="Lato"/>
                <a:cs typeface="Lato"/>
              </a:rPr>
              <a:t>rôle</a:t>
            </a:r>
            <a:r>
              <a:rPr lang="en-US" sz="1600" b="1" dirty="0">
                <a:latin typeface="Arial"/>
                <a:ea typeface="Lato"/>
                <a:cs typeface="Lato"/>
              </a:rPr>
              <a:t> </a:t>
            </a:r>
            <a:r>
              <a:rPr lang="en-US" sz="1600" b="1" dirty="0" err="1">
                <a:latin typeface="Arial"/>
                <a:ea typeface="Lato"/>
                <a:cs typeface="Lato"/>
              </a:rPr>
              <a:t>en</a:t>
            </a:r>
            <a:r>
              <a:rPr lang="en-US" sz="1600" b="1" dirty="0">
                <a:latin typeface="Arial"/>
                <a:ea typeface="Lato"/>
                <a:cs typeface="Lato"/>
              </a:rPr>
              <a:t> tant que plume </a:t>
            </a:r>
            <a:r>
              <a:rPr lang="en-US" sz="1600" b="1" dirty="0" err="1">
                <a:latin typeface="Arial"/>
                <a:ea typeface="Lato"/>
                <a:cs typeface="Lato"/>
              </a:rPr>
              <a:t>est</a:t>
            </a:r>
            <a:r>
              <a:rPr lang="en-US" sz="1600" b="1" dirty="0">
                <a:latin typeface="Arial"/>
                <a:ea typeface="Lato"/>
                <a:cs typeface="Lato"/>
              </a:rPr>
              <a:t> </a:t>
            </a:r>
            <a:r>
              <a:rPr lang="en-US" sz="1600" b="1" dirty="0" err="1">
                <a:latin typeface="Arial"/>
                <a:ea typeface="Lato"/>
                <a:cs typeface="Lato"/>
              </a:rPr>
              <a:t>d’écrire</a:t>
            </a:r>
            <a:r>
              <a:rPr lang="en-US" sz="1600" b="1" dirty="0">
                <a:latin typeface="Arial"/>
                <a:ea typeface="Lato"/>
                <a:cs typeface="Lato"/>
              </a:rPr>
              <a:t> pour un </a:t>
            </a:r>
            <a:r>
              <a:rPr lang="en-US" sz="1600" b="1" dirty="0" err="1">
                <a:latin typeface="Arial"/>
                <a:ea typeface="Lato"/>
                <a:cs typeface="Lato"/>
              </a:rPr>
              <a:t>autre</a:t>
            </a:r>
            <a:r>
              <a:rPr lang="en-US" sz="1600" b="1" dirty="0">
                <a:latin typeface="Arial"/>
                <a:ea typeface="Lato"/>
                <a:cs typeface="Lato"/>
              </a:rPr>
              <a:t>, il faut </a:t>
            </a:r>
            <a:r>
              <a:rPr lang="en-US" sz="1600" b="1" dirty="0" err="1">
                <a:latin typeface="Arial"/>
                <a:ea typeface="Lato"/>
                <a:cs typeface="Lato"/>
              </a:rPr>
              <a:t>donc</a:t>
            </a:r>
            <a:r>
              <a:rPr lang="en-US" sz="1600" b="1" dirty="0">
                <a:latin typeface="Arial"/>
                <a:ea typeface="Lato"/>
                <a:cs typeface="Lato"/>
              </a:rPr>
              <a:t> </a:t>
            </a:r>
            <a:r>
              <a:rPr lang="en-US" sz="1600" b="1" dirty="0" err="1">
                <a:latin typeface="Arial"/>
                <a:ea typeface="Lato"/>
                <a:cs typeface="Lato"/>
              </a:rPr>
              <a:t>être</a:t>
            </a:r>
            <a:r>
              <a:rPr lang="en-US" sz="1600" b="1" dirty="0">
                <a:latin typeface="Arial"/>
                <a:ea typeface="Lato"/>
                <a:cs typeface="Lato"/>
              </a:rPr>
              <a:t> </a:t>
            </a:r>
            <a:r>
              <a:rPr lang="en-US" sz="1600" b="1" dirty="0" err="1">
                <a:latin typeface="Arial"/>
                <a:ea typeface="Lato"/>
                <a:cs typeface="Lato"/>
              </a:rPr>
              <a:t>en</a:t>
            </a:r>
            <a:r>
              <a:rPr lang="en-US" sz="1600" b="1" dirty="0">
                <a:latin typeface="Arial"/>
                <a:ea typeface="Lato"/>
                <a:cs typeface="Lato"/>
              </a:rPr>
              <a:t> </a:t>
            </a:r>
            <a:r>
              <a:rPr lang="en-US" sz="1600" b="1" dirty="0" err="1">
                <a:latin typeface="Arial"/>
                <a:ea typeface="Lato"/>
                <a:cs typeface="Lato"/>
              </a:rPr>
              <a:t>mesure</a:t>
            </a:r>
            <a:r>
              <a:rPr lang="en-US" sz="1600" b="1" dirty="0">
                <a:latin typeface="Arial"/>
                <a:ea typeface="Lato"/>
                <a:cs typeface="Lato"/>
              </a:rPr>
              <a:t> de </a:t>
            </a:r>
            <a:r>
              <a:rPr lang="en-US" sz="1600" b="1" dirty="0" err="1">
                <a:latin typeface="Arial"/>
                <a:ea typeface="Lato"/>
                <a:cs typeface="Lato"/>
              </a:rPr>
              <a:t>s’adapter</a:t>
            </a:r>
            <a:r>
              <a:rPr lang="en-US" sz="1600" b="1" dirty="0">
                <a:latin typeface="Arial"/>
                <a:ea typeface="Lato"/>
                <a:cs typeface="Lato"/>
              </a:rPr>
              <a:t> à </a:t>
            </a:r>
            <a:r>
              <a:rPr lang="en-US" sz="1600" b="1" dirty="0" err="1">
                <a:latin typeface="Arial"/>
                <a:ea typeface="Lato"/>
                <a:cs typeface="Lato"/>
              </a:rPr>
              <a:t>l’autre</a:t>
            </a:r>
            <a:r>
              <a:rPr lang="en-US" sz="1600" b="1" dirty="0">
                <a:latin typeface="Arial"/>
                <a:ea typeface="Lato"/>
                <a:cs typeface="Lato"/>
              </a:rPr>
              <a:t>. </a:t>
            </a:r>
            <a:r>
              <a:rPr lang="en-US" sz="1600" b="1" dirty="0" err="1">
                <a:latin typeface="Arial"/>
                <a:ea typeface="Lato"/>
                <a:cs typeface="Lato"/>
              </a:rPr>
              <a:t>Néanmoins</a:t>
            </a:r>
            <a:r>
              <a:rPr lang="en-US" sz="1600" b="1" dirty="0">
                <a:latin typeface="Arial"/>
                <a:ea typeface="Lato"/>
                <a:cs typeface="Lato"/>
              </a:rPr>
              <a:t>, nous </a:t>
            </a:r>
            <a:r>
              <a:rPr lang="en-US" sz="1600" b="1" dirty="0" err="1">
                <a:latin typeface="Arial"/>
                <a:ea typeface="Lato"/>
                <a:cs typeface="Lato"/>
              </a:rPr>
              <a:t>avons</a:t>
            </a:r>
            <a:r>
              <a:rPr lang="en-US" sz="1600" b="1" dirty="0">
                <a:latin typeface="Arial"/>
                <a:ea typeface="Lato"/>
                <a:cs typeface="Lato"/>
              </a:rPr>
              <a:t> </a:t>
            </a:r>
            <a:r>
              <a:rPr lang="en-US" sz="1600" b="1" dirty="0" err="1">
                <a:latin typeface="Arial"/>
                <a:ea typeface="Lato"/>
                <a:cs typeface="Lato"/>
              </a:rPr>
              <a:t>parfois</a:t>
            </a:r>
            <a:r>
              <a:rPr lang="en-US" sz="1600" b="1" dirty="0">
                <a:latin typeface="Arial"/>
                <a:ea typeface="Lato"/>
                <a:cs typeface="Lato"/>
              </a:rPr>
              <a:t> </a:t>
            </a:r>
            <a:r>
              <a:rPr lang="en-US" sz="1600" b="1" dirty="0" err="1">
                <a:latin typeface="Arial"/>
                <a:ea typeface="Lato"/>
                <a:cs typeface="Lato"/>
              </a:rPr>
              <a:t>une</a:t>
            </a:r>
            <a:r>
              <a:rPr lang="en-US" sz="1600" b="1" dirty="0">
                <a:latin typeface="Arial"/>
                <a:ea typeface="Lato"/>
                <a:cs typeface="Lato"/>
              </a:rPr>
              <a:t> </a:t>
            </a:r>
            <a:r>
              <a:rPr lang="en-US" sz="1600" b="1" dirty="0" err="1">
                <a:latin typeface="Arial"/>
                <a:ea typeface="Lato"/>
                <a:cs typeface="Lato"/>
              </a:rPr>
              <a:t>certaine</a:t>
            </a:r>
            <a:r>
              <a:rPr lang="en-US" sz="1600" b="1" dirty="0">
                <a:latin typeface="Arial"/>
                <a:ea typeface="Lato"/>
                <a:cs typeface="Lato"/>
              </a:rPr>
              <a:t> marge de </a:t>
            </a:r>
            <a:r>
              <a:rPr lang="en-US" sz="1600" b="1" dirty="0" err="1">
                <a:latin typeface="Arial"/>
                <a:ea typeface="Lato"/>
                <a:cs typeface="Lato"/>
              </a:rPr>
              <a:t>manœuvre</a:t>
            </a:r>
            <a:r>
              <a:rPr lang="en-US" sz="1600" b="1" dirty="0">
                <a:latin typeface="Arial"/>
                <a:ea typeface="Lato"/>
                <a:cs typeface="Lato"/>
              </a:rPr>
              <a:t>, </a:t>
            </a:r>
            <a:r>
              <a:rPr lang="en-US" sz="1600" b="1" dirty="0" err="1">
                <a:latin typeface="Arial"/>
                <a:ea typeface="Lato"/>
                <a:cs typeface="Lato"/>
              </a:rPr>
              <a:t>lorsqu’un</a:t>
            </a:r>
            <a:r>
              <a:rPr lang="en-US" sz="1600" b="1" dirty="0">
                <a:latin typeface="Arial"/>
                <a:ea typeface="Lato"/>
                <a:cs typeface="Lato"/>
              </a:rPr>
              <a:t> </a:t>
            </a:r>
            <a:r>
              <a:rPr lang="en-US" sz="1600" b="1" dirty="0" err="1">
                <a:latin typeface="Arial"/>
                <a:ea typeface="Lato"/>
                <a:cs typeface="Lato"/>
              </a:rPr>
              <a:t>positionnement</a:t>
            </a:r>
            <a:r>
              <a:rPr lang="en-US" sz="1600" b="1" dirty="0">
                <a:latin typeface="Arial"/>
                <a:ea typeface="Lato"/>
                <a:cs typeface="Lato"/>
              </a:rPr>
              <a:t> </a:t>
            </a:r>
            <a:r>
              <a:rPr lang="en-US" sz="1600" b="1" dirty="0" err="1">
                <a:latin typeface="Arial"/>
                <a:ea typeface="Lato"/>
                <a:cs typeface="Lato"/>
              </a:rPr>
              <a:t>n’est</a:t>
            </a:r>
            <a:r>
              <a:rPr lang="en-US" sz="1600" b="1" dirty="0">
                <a:latin typeface="Arial"/>
                <a:ea typeface="Lato"/>
                <a:cs typeface="Lato"/>
              </a:rPr>
              <a:t> pas </a:t>
            </a:r>
            <a:r>
              <a:rPr lang="en-US" sz="1600" b="1" dirty="0" err="1">
                <a:latin typeface="Arial"/>
                <a:ea typeface="Lato"/>
                <a:cs typeface="Lato"/>
              </a:rPr>
              <a:t>arrêté</a:t>
            </a:r>
            <a:r>
              <a:rPr lang="en-US" sz="1600" b="1" dirty="0">
                <a:latin typeface="Arial"/>
                <a:ea typeface="Lato"/>
                <a:cs typeface="Lato"/>
              </a:rPr>
              <a:t> nous </a:t>
            </a:r>
            <a:r>
              <a:rPr lang="en-US" sz="1600" b="1" dirty="0" err="1">
                <a:latin typeface="Arial"/>
                <a:ea typeface="Lato"/>
                <a:cs typeface="Lato"/>
              </a:rPr>
              <a:t>pouvons</a:t>
            </a:r>
            <a:r>
              <a:rPr lang="en-US" sz="1600" b="1" dirty="0">
                <a:latin typeface="Arial"/>
                <a:ea typeface="Lato"/>
                <a:cs typeface="Lato"/>
              </a:rPr>
              <a:t> </a:t>
            </a:r>
            <a:r>
              <a:rPr lang="en-US" sz="1600" b="1" dirty="0" err="1">
                <a:latin typeface="Arial"/>
                <a:ea typeface="Lato"/>
                <a:cs typeface="Lato"/>
              </a:rPr>
              <a:t>insuffler</a:t>
            </a:r>
            <a:r>
              <a:rPr lang="en-US" sz="1600" b="1" dirty="0">
                <a:latin typeface="Arial"/>
                <a:ea typeface="Lato"/>
                <a:cs typeface="Lato"/>
              </a:rPr>
              <a:t> des bribes </a:t>
            </a:r>
            <a:r>
              <a:rPr lang="en-US" sz="1600" b="1" dirty="0" err="1">
                <a:latin typeface="Arial"/>
                <a:ea typeface="Lato"/>
                <a:cs typeface="Lato"/>
              </a:rPr>
              <a:t>d’idée</a:t>
            </a:r>
            <a:r>
              <a:rPr lang="en-US" sz="1600" b="1" dirty="0">
                <a:latin typeface="Arial"/>
                <a:ea typeface="Lato"/>
                <a:cs typeface="Lato"/>
              </a:rPr>
              <a:t>. </a:t>
            </a:r>
          </a:p>
          <a:p>
            <a:r>
              <a:rPr lang="en-US" sz="1600" dirty="0">
                <a:latin typeface="Arial"/>
                <a:ea typeface="Lato"/>
                <a:cs typeface="Lato"/>
              </a:rPr>
              <a:t>De manière </a:t>
            </a:r>
            <a:r>
              <a:rPr lang="en-US" sz="1600" dirty="0" err="1">
                <a:latin typeface="Arial"/>
                <a:ea typeface="Lato"/>
                <a:cs typeface="Lato"/>
              </a:rPr>
              <a:t>générale</a:t>
            </a:r>
            <a:r>
              <a:rPr lang="en-US" sz="1600" dirty="0">
                <a:latin typeface="Arial"/>
                <a:ea typeface="Lato"/>
                <a:cs typeface="Lato"/>
              </a:rPr>
              <a:t>, la plume </a:t>
            </a:r>
            <a:r>
              <a:rPr lang="en-US" sz="1600" dirty="0" err="1">
                <a:latin typeface="Arial"/>
                <a:ea typeface="Lato"/>
                <a:cs typeface="Lato"/>
              </a:rPr>
              <a:t>reste</a:t>
            </a:r>
            <a:r>
              <a:rPr lang="en-US" sz="1600" dirty="0">
                <a:latin typeface="Arial"/>
                <a:ea typeface="Lato"/>
                <a:cs typeface="Lato"/>
              </a:rPr>
              <a:t> dans </a:t>
            </a:r>
            <a:r>
              <a:rPr lang="en-US" sz="1600" dirty="0" err="1">
                <a:latin typeface="Arial"/>
                <a:ea typeface="Lato"/>
                <a:cs typeface="Lato"/>
              </a:rPr>
              <a:t>l’ombre</a:t>
            </a:r>
            <a:r>
              <a:rPr lang="en-US" sz="1600" dirty="0">
                <a:latin typeface="Arial"/>
                <a:ea typeface="Lato"/>
                <a:cs typeface="Lato"/>
              </a:rPr>
              <a:t> de </a:t>
            </a:r>
            <a:r>
              <a:rPr lang="en-US" sz="1600" dirty="0" err="1">
                <a:latin typeface="Arial"/>
                <a:ea typeface="Lato"/>
                <a:cs typeface="Lato"/>
              </a:rPr>
              <a:t>l’orateur</a:t>
            </a:r>
            <a:r>
              <a:rPr lang="en-US" sz="1600" dirty="0">
                <a:latin typeface="Arial"/>
                <a:ea typeface="Lato"/>
                <a:cs typeface="Lato"/>
              </a:rPr>
              <a:t>, dans le “back office” du </a:t>
            </a:r>
            <a:r>
              <a:rPr lang="en-US" sz="1600" dirty="0" err="1">
                <a:latin typeface="Arial"/>
                <a:ea typeface="Lato"/>
                <a:cs typeface="Lato"/>
              </a:rPr>
              <a:t>produit</a:t>
            </a:r>
            <a:r>
              <a:rPr lang="en-US" sz="1600" dirty="0">
                <a:latin typeface="Arial"/>
                <a:ea typeface="Lato"/>
                <a:cs typeface="Lato"/>
              </a:rPr>
              <a:t> final. Comme pour </a:t>
            </a:r>
            <a:r>
              <a:rPr lang="en-US" sz="1600" dirty="0" err="1">
                <a:latin typeface="Arial"/>
                <a:ea typeface="Lato"/>
                <a:cs typeface="Lato"/>
              </a:rPr>
              <a:t>tous</a:t>
            </a:r>
            <a:r>
              <a:rPr lang="en-US" sz="1600" dirty="0">
                <a:latin typeface="Arial"/>
                <a:ea typeface="Lato"/>
                <a:cs typeface="Lato"/>
              </a:rPr>
              <a:t> les </a:t>
            </a:r>
            <a:r>
              <a:rPr lang="en-US" sz="1600" dirty="0" err="1">
                <a:latin typeface="Arial"/>
                <a:ea typeface="Lato"/>
                <a:cs typeface="Lato"/>
              </a:rPr>
              <a:t>professionnels</a:t>
            </a:r>
            <a:r>
              <a:rPr lang="en-US" sz="1600" dirty="0">
                <a:latin typeface="Arial"/>
                <a:ea typeface="Lato"/>
                <a:cs typeface="Lato"/>
              </a:rPr>
              <a:t> de la communication, les mots ne </a:t>
            </a:r>
            <a:r>
              <a:rPr lang="en-US" sz="1600" dirty="0" err="1">
                <a:latin typeface="Arial"/>
                <a:ea typeface="Lato"/>
                <a:cs typeface="Lato"/>
              </a:rPr>
              <a:t>représentent</a:t>
            </a:r>
            <a:r>
              <a:rPr lang="en-US" sz="1600" dirty="0">
                <a:latin typeface="Arial"/>
                <a:ea typeface="Lato"/>
                <a:cs typeface="Lato"/>
              </a:rPr>
              <a:t> que des </a:t>
            </a:r>
            <a:r>
              <a:rPr lang="en-US" sz="1600" dirty="0" err="1">
                <a:latin typeface="Arial"/>
                <a:ea typeface="Lato"/>
                <a:cs typeface="Lato"/>
              </a:rPr>
              <a:t>outils</a:t>
            </a:r>
            <a:r>
              <a:rPr lang="en-US" sz="1600" dirty="0">
                <a:latin typeface="Arial"/>
                <a:ea typeface="Lato"/>
                <a:cs typeface="Lato"/>
              </a:rPr>
              <a:t> chargés de </a:t>
            </a:r>
            <a:r>
              <a:rPr lang="en-US" sz="1600" dirty="0" err="1">
                <a:latin typeface="Arial"/>
                <a:ea typeface="Lato"/>
                <a:cs typeface="Lato"/>
              </a:rPr>
              <a:t>symboles</a:t>
            </a:r>
            <a:r>
              <a:rPr lang="en-US" sz="1600" dirty="0">
                <a:latin typeface="Arial"/>
                <a:ea typeface="Lato"/>
                <a:cs typeface="Lato"/>
              </a:rPr>
              <a:t> qui </a:t>
            </a:r>
            <a:r>
              <a:rPr lang="en-US" sz="1600" dirty="0" err="1">
                <a:latin typeface="Arial"/>
                <a:ea typeface="Lato"/>
                <a:cs typeface="Lato"/>
              </a:rPr>
              <a:t>mènent</a:t>
            </a:r>
            <a:r>
              <a:rPr lang="en-US" sz="1600" dirty="0">
                <a:latin typeface="Arial"/>
                <a:ea typeface="Lato"/>
                <a:cs typeface="Lato"/>
              </a:rPr>
              <a:t> </a:t>
            </a:r>
            <a:r>
              <a:rPr lang="en-US" sz="1600" dirty="0" err="1">
                <a:latin typeface="Arial"/>
                <a:ea typeface="Lato"/>
                <a:cs typeface="Lato"/>
              </a:rPr>
              <a:t>vers</a:t>
            </a:r>
            <a:r>
              <a:rPr lang="en-US" sz="1600" dirty="0">
                <a:latin typeface="Arial"/>
                <a:ea typeface="Lato"/>
                <a:cs typeface="Lato"/>
              </a:rPr>
              <a:t> </a:t>
            </a:r>
            <a:r>
              <a:rPr lang="en-US" sz="1600" dirty="0" err="1">
                <a:latin typeface="Arial"/>
                <a:ea typeface="Lato"/>
                <a:cs typeface="Lato"/>
              </a:rPr>
              <a:t>autre</a:t>
            </a:r>
            <a:r>
              <a:rPr lang="en-US" sz="1600" dirty="0">
                <a:latin typeface="Arial"/>
                <a:ea typeface="Lato"/>
                <a:cs typeface="Lato"/>
              </a:rPr>
              <a:t> chose : </a:t>
            </a:r>
            <a:r>
              <a:rPr lang="en-US" sz="1600" dirty="0" err="1">
                <a:latin typeface="Arial"/>
                <a:ea typeface="Lato"/>
                <a:cs typeface="Lato"/>
              </a:rPr>
              <a:t>l’explication</a:t>
            </a:r>
            <a:r>
              <a:rPr lang="en-US" sz="1600" dirty="0">
                <a:latin typeface="Arial"/>
                <a:ea typeface="Lato"/>
                <a:cs typeface="Lato"/>
              </a:rPr>
              <a:t> </a:t>
            </a:r>
            <a:r>
              <a:rPr lang="en-US" sz="1600" dirty="0" err="1">
                <a:latin typeface="Arial"/>
                <a:ea typeface="Lato"/>
                <a:cs typeface="Lato"/>
              </a:rPr>
              <a:t>d’une</a:t>
            </a:r>
            <a:r>
              <a:rPr lang="en-US" sz="1600" dirty="0">
                <a:latin typeface="Arial"/>
                <a:ea typeface="Lato"/>
                <a:cs typeface="Lato"/>
              </a:rPr>
              <a:t> </a:t>
            </a:r>
            <a:r>
              <a:rPr lang="en-US" sz="1600" dirty="0" err="1">
                <a:latin typeface="Arial"/>
                <a:ea typeface="Lato"/>
                <a:cs typeface="Lato"/>
              </a:rPr>
              <a:t>stratégie</a:t>
            </a:r>
            <a:r>
              <a:rPr lang="en-US" sz="1600" dirty="0">
                <a:latin typeface="Arial"/>
                <a:ea typeface="Lato"/>
                <a:cs typeface="Lato"/>
              </a:rPr>
              <a:t> </a:t>
            </a:r>
            <a:r>
              <a:rPr lang="en-US" sz="1600" dirty="0" err="1">
                <a:latin typeface="Arial"/>
                <a:ea typeface="Lato"/>
                <a:cs typeface="Lato"/>
              </a:rPr>
              <a:t>globale</a:t>
            </a:r>
            <a:r>
              <a:rPr lang="en-US" sz="1600" dirty="0">
                <a:latin typeface="Arial"/>
                <a:ea typeface="Lato"/>
                <a:cs typeface="Lato"/>
              </a:rPr>
              <a:t> </a:t>
            </a:r>
            <a:r>
              <a:rPr lang="en-US" sz="1600" dirty="0" err="1">
                <a:latin typeface="Arial"/>
                <a:ea typeface="Lato"/>
                <a:cs typeface="Lato"/>
              </a:rPr>
              <a:t>ou</a:t>
            </a:r>
            <a:r>
              <a:rPr lang="en-US" sz="1600" dirty="0">
                <a:latin typeface="Arial"/>
                <a:ea typeface="Lato"/>
                <a:cs typeface="Lato"/>
              </a:rPr>
              <a:t> </a:t>
            </a:r>
            <a:r>
              <a:rPr lang="en-US" sz="1600" dirty="0" err="1">
                <a:latin typeface="Arial"/>
                <a:ea typeface="Lato"/>
                <a:cs typeface="Lato"/>
              </a:rPr>
              <a:t>d’une</a:t>
            </a:r>
            <a:r>
              <a:rPr lang="en-US" sz="1600" dirty="0">
                <a:latin typeface="Arial"/>
                <a:ea typeface="Lato"/>
                <a:cs typeface="Lato"/>
              </a:rPr>
              <a:t> action </a:t>
            </a:r>
            <a:r>
              <a:rPr lang="en-US" sz="1600" dirty="0" err="1">
                <a:latin typeface="Arial"/>
                <a:ea typeface="Lato"/>
                <a:cs typeface="Lato"/>
              </a:rPr>
              <a:t>spécifique</a:t>
            </a:r>
            <a:r>
              <a:rPr lang="en-US" sz="1600" dirty="0">
                <a:latin typeface="Arial"/>
                <a:ea typeface="Lato"/>
                <a:cs typeface="Lato"/>
              </a:rPr>
              <a:t>.</a:t>
            </a:r>
          </a:p>
          <a:p>
            <a:endParaRPr lang="en-US" sz="1600" dirty="0">
              <a:latin typeface="Arial"/>
              <a:ea typeface="Lato"/>
              <a:cs typeface="Lato"/>
            </a:endParaRPr>
          </a:p>
          <a:p>
            <a:r>
              <a:rPr lang="en-US" sz="1600" b="1" dirty="0">
                <a:latin typeface="Arial"/>
                <a:ea typeface="Lato"/>
                <a:cs typeface="Lato"/>
              </a:rPr>
              <a:t>E-B. L. : </a:t>
            </a:r>
            <a:r>
              <a:rPr lang="en-US" sz="1600" dirty="0">
                <a:latin typeface="Arial"/>
                <a:ea typeface="Lato"/>
                <a:cs typeface="Lato"/>
              </a:rPr>
              <a:t>Il </a:t>
            </a:r>
            <a:r>
              <a:rPr lang="en-US" sz="1600" dirty="0" err="1">
                <a:latin typeface="Arial"/>
                <a:ea typeface="Lato"/>
                <a:cs typeface="Lato"/>
              </a:rPr>
              <a:t>est</a:t>
            </a:r>
            <a:r>
              <a:rPr lang="en-US" sz="1600" dirty="0">
                <a:latin typeface="Arial"/>
                <a:ea typeface="Lato"/>
                <a:cs typeface="Lato"/>
              </a:rPr>
              <a:t> </a:t>
            </a:r>
            <a:r>
              <a:rPr lang="en-US" sz="1600" dirty="0" err="1">
                <a:latin typeface="Arial"/>
                <a:ea typeface="Lato"/>
                <a:cs typeface="Lato"/>
              </a:rPr>
              <a:t>vrai</a:t>
            </a:r>
            <a:r>
              <a:rPr lang="en-US" sz="1600" dirty="0">
                <a:latin typeface="Arial"/>
                <a:ea typeface="Lato"/>
                <a:cs typeface="Lato"/>
              </a:rPr>
              <a:t> </a:t>
            </a:r>
            <a:r>
              <a:rPr lang="en-US" sz="1600" dirty="0" err="1">
                <a:latin typeface="Arial"/>
                <a:ea typeface="Lato"/>
                <a:cs typeface="Lato"/>
              </a:rPr>
              <a:t>qu’une</a:t>
            </a:r>
            <a:r>
              <a:rPr lang="en-US" sz="1600" dirty="0">
                <a:latin typeface="Arial"/>
                <a:ea typeface="Lato"/>
                <a:cs typeface="Lato"/>
              </a:rPr>
              <a:t> plume </a:t>
            </a:r>
            <a:r>
              <a:rPr lang="en-US" sz="1600" dirty="0" err="1">
                <a:latin typeface="Arial"/>
                <a:ea typeface="Lato"/>
                <a:cs typeface="Lato"/>
              </a:rPr>
              <a:t>aimerait</a:t>
            </a:r>
            <a:r>
              <a:rPr lang="en-US" sz="1600" dirty="0">
                <a:latin typeface="Arial"/>
                <a:ea typeface="Lato"/>
                <a:cs typeface="Lato"/>
              </a:rPr>
              <a:t> le plus </a:t>
            </a:r>
            <a:r>
              <a:rPr lang="en-US" sz="1600" dirty="0" err="1">
                <a:latin typeface="Arial"/>
                <a:ea typeface="Lato"/>
                <a:cs typeface="Lato"/>
              </a:rPr>
              <a:t>souvent</a:t>
            </a:r>
            <a:r>
              <a:rPr lang="en-US" sz="1600" dirty="0">
                <a:latin typeface="Arial"/>
                <a:ea typeface="Lato"/>
                <a:cs typeface="Lato"/>
              </a:rPr>
              <a:t> </a:t>
            </a:r>
            <a:r>
              <a:rPr lang="en-US" sz="1600" dirty="0" err="1">
                <a:latin typeface="Arial"/>
                <a:ea typeface="Lato"/>
                <a:cs typeface="Lato"/>
              </a:rPr>
              <a:t>pourvoir</a:t>
            </a:r>
            <a:r>
              <a:rPr lang="en-US" sz="1600" dirty="0">
                <a:latin typeface="Arial"/>
                <a:ea typeface="Lato"/>
                <a:cs typeface="Lato"/>
              </a:rPr>
              <a:t> </a:t>
            </a:r>
            <a:r>
              <a:rPr lang="en-US" sz="1600" dirty="0" err="1">
                <a:latin typeface="Arial"/>
                <a:ea typeface="Lato"/>
                <a:cs typeface="Lato"/>
              </a:rPr>
              <a:t>discuter</a:t>
            </a:r>
            <a:r>
              <a:rPr lang="en-US" sz="1600" dirty="0">
                <a:latin typeface="Arial"/>
                <a:ea typeface="Lato"/>
                <a:cs typeface="Lato"/>
              </a:rPr>
              <a:t> de multiples </a:t>
            </a:r>
            <a:r>
              <a:rPr lang="en-US" sz="1600" dirty="0" err="1">
                <a:latin typeface="Arial"/>
                <a:ea typeface="Lato"/>
                <a:cs typeface="Lato"/>
              </a:rPr>
              <a:t>sujets</a:t>
            </a:r>
            <a:r>
              <a:rPr lang="en-US" sz="1600" dirty="0">
                <a:latin typeface="Arial"/>
                <a:ea typeface="Lato"/>
                <a:cs typeface="Lato"/>
              </a:rPr>
              <a:t> avec la </a:t>
            </a:r>
            <a:r>
              <a:rPr lang="en-US" sz="1600" dirty="0" err="1">
                <a:latin typeface="Arial"/>
                <a:ea typeface="Lato"/>
                <a:cs typeface="Lato"/>
              </a:rPr>
              <a:t>personnalité</a:t>
            </a:r>
            <a:r>
              <a:rPr lang="en-US" sz="1600" dirty="0">
                <a:latin typeface="Arial"/>
                <a:ea typeface="Lato"/>
                <a:cs typeface="Lato"/>
              </a:rPr>
              <a:t> pour </a:t>
            </a:r>
            <a:r>
              <a:rPr lang="en-US" sz="1600" dirty="0" err="1">
                <a:latin typeface="Arial"/>
                <a:ea typeface="Lato"/>
                <a:cs typeface="Lato"/>
              </a:rPr>
              <a:t>laquelle</a:t>
            </a:r>
            <a:r>
              <a:rPr lang="en-US" sz="1600" dirty="0">
                <a:latin typeface="Arial"/>
                <a:ea typeface="Lato"/>
                <a:cs typeface="Lato"/>
              </a:rPr>
              <a:t> </a:t>
            </a:r>
            <a:r>
              <a:rPr lang="en-US" sz="1600" dirty="0" err="1">
                <a:latin typeface="Arial"/>
                <a:ea typeface="Lato"/>
                <a:cs typeface="Lato"/>
              </a:rPr>
              <a:t>elle</a:t>
            </a:r>
            <a:r>
              <a:rPr lang="en-US" sz="1600" dirty="0">
                <a:latin typeface="Arial"/>
                <a:ea typeface="Lato"/>
                <a:cs typeface="Lato"/>
              </a:rPr>
              <a:t> </a:t>
            </a:r>
            <a:r>
              <a:rPr lang="en-US" sz="1600" dirty="0" err="1">
                <a:latin typeface="Arial"/>
                <a:ea typeface="Lato"/>
                <a:cs typeface="Lato"/>
              </a:rPr>
              <a:t>écrit</a:t>
            </a:r>
            <a:r>
              <a:rPr lang="en-US" sz="1600" dirty="0">
                <a:latin typeface="Arial"/>
                <a:ea typeface="Lato"/>
                <a:cs typeface="Lato"/>
              </a:rPr>
              <a:t>. En </a:t>
            </a:r>
            <a:r>
              <a:rPr lang="en-US" sz="1600" dirty="0" err="1">
                <a:latin typeface="Arial"/>
                <a:ea typeface="Lato"/>
                <a:cs typeface="Lato"/>
              </a:rPr>
              <a:t>réalité</a:t>
            </a:r>
            <a:r>
              <a:rPr lang="en-US" sz="1600" dirty="0">
                <a:latin typeface="Arial"/>
                <a:ea typeface="Lato"/>
                <a:cs typeface="Lato"/>
              </a:rPr>
              <a:t>, il </a:t>
            </a:r>
            <a:r>
              <a:rPr lang="en-US" sz="1600" dirty="0" err="1">
                <a:latin typeface="Arial"/>
                <a:ea typeface="Lato"/>
                <a:cs typeface="Lato"/>
              </a:rPr>
              <a:t>existe</a:t>
            </a:r>
            <a:r>
              <a:rPr lang="en-US" sz="1600" dirty="0">
                <a:latin typeface="Arial"/>
                <a:ea typeface="Lato"/>
                <a:cs typeface="Lato"/>
              </a:rPr>
              <a:t> </a:t>
            </a:r>
            <a:r>
              <a:rPr lang="en-US" sz="1600" dirty="0" err="1">
                <a:latin typeface="Arial"/>
                <a:ea typeface="Lato"/>
                <a:cs typeface="Lato"/>
              </a:rPr>
              <a:t>une</a:t>
            </a:r>
            <a:r>
              <a:rPr lang="en-US" sz="1600" dirty="0">
                <a:latin typeface="Arial"/>
                <a:ea typeface="Lato"/>
                <a:cs typeface="Lato"/>
              </a:rPr>
              <a:t> </a:t>
            </a:r>
            <a:r>
              <a:rPr lang="en-US" sz="1600" dirty="0" err="1">
                <a:latin typeface="Arial"/>
                <a:ea typeface="Lato"/>
                <a:cs typeface="Lato"/>
              </a:rPr>
              <a:t>certaine</a:t>
            </a:r>
            <a:r>
              <a:rPr lang="en-US" sz="1600" dirty="0">
                <a:latin typeface="Arial"/>
                <a:ea typeface="Lato"/>
                <a:cs typeface="Lato"/>
              </a:rPr>
              <a:t> tension entre la </a:t>
            </a:r>
            <a:r>
              <a:rPr lang="en-US" sz="1600" dirty="0" err="1">
                <a:latin typeface="Arial"/>
                <a:ea typeface="Lato"/>
                <a:cs typeface="Lato"/>
              </a:rPr>
              <a:t>lenteur</a:t>
            </a:r>
            <a:r>
              <a:rPr lang="en-US" sz="1600" dirty="0">
                <a:latin typeface="Arial"/>
                <a:ea typeface="Lato"/>
                <a:cs typeface="Lato"/>
              </a:rPr>
              <a:t> </a:t>
            </a:r>
            <a:r>
              <a:rPr lang="en-US" sz="1600" dirty="0" err="1">
                <a:latin typeface="Arial"/>
                <a:ea typeface="Lato"/>
                <a:cs typeface="Lato"/>
              </a:rPr>
              <a:t>presque</a:t>
            </a:r>
            <a:r>
              <a:rPr lang="en-US" sz="1600" dirty="0">
                <a:latin typeface="Arial"/>
                <a:ea typeface="Lato"/>
                <a:cs typeface="Lato"/>
              </a:rPr>
              <a:t> </a:t>
            </a:r>
            <a:r>
              <a:rPr lang="en-US" sz="1600" dirty="0" err="1">
                <a:latin typeface="Arial"/>
                <a:ea typeface="Lato"/>
                <a:cs typeface="Lato"/>
              </a:rPr>
              <a:t>inhérente</a:t>
            </a:r>
            <a:r>
              <a:rPr lang="en-US" sz="1600" dirty="0">
                <a:latin typeface="Arial"/>
                <a:ea typeface="Lato"/>
                <a:cs typeface="Lato"/>
              </a:rPr>
              <a:t> des plumes, qui </a:t>
            </a:r>
            <a:r>
              <a:rPr lang="en-US" sz="1600" dirty="0" err="1">
                <a:latin typeface="Arial"/>
                <a:ea typeface="Lato"/>
                <a:cs typeface="Lato"/>
              </a:rPr>
              <a:t>cherchent</a:t>
            </a:r>
            <a:r>
              <a:rPr lang="en-US" sz="1600" dirty="0">
                <a:latin typeface="Arial"/>
                <a:ea typeface="Lato"/>
                <a:cs typeface="Lato"/>
              </a:rPr>
              <a:t> à tout </a:t>
            </a:r>
            <a:r>
              <a:rPr lang="en-US" sz="1600" dirty="0" err="1">
                <a:latin typeface="Arial"/>
                <a:ea typeface="Lato"/>
                <a:cs typeface="Lato"/>
              </a:rPr>
              <a:t>comprendre</a:t>
            </a:r>
            <a:r>
              <a:rPr lang="en-US" sz="1600" dirty="0">
                <a:latin typeface="Arial"/>
                <a:ea typeface="Lato"/>
                <a:cs typeface="Lato"/>
              </a:rPr>
              <a:t> pour </a:t>
            </a:r>
            <a:r>
              <a:rPr lang="en-US" sz="1600" dirty="0" err="1">
                <a:latin typeface="Arial"/>
                <a:ea typeface="Lato"/>
                <a:cs typeface="Lato"/>
              </a:rPr>
              <a:t>appréhender</a:t>
            </a:r>
            <a:r>
              <a:rPr lang="en-US" sz="1600" dirty="0">
                <a:latin typeface="Arial"/>
                <a:ea typeface="Lato"/>
                <a:cs typeface="Lato"/>
              </a:rPr>
              <a:t> le plus </a:t>
            </a:r>
            <a:r>
              <a:rPr lang="en-US" sz="1600" dirty="0" err="1">
                <a:latin typeface="Arial"/>
                <a:ea typeface="Lato"/>
                <a:cs typeface="Lato"/>
              </a:rPr>
              <a:t>justement</a:t>
            </a:r>
            <a:r>
              <a:rPr lang="en-US" sz="1600" dirty="0">
                <a:latin typeface="Arial"/>
                <a:ea typeface="Lato"/>
                <a:cs typeface="Lato"/>
              </a:rPr>
              <a:t> </a:t>
            </a:r>
            <a:r>
              <a:rPr lang="en-US" sz="1600" dirty="0" err="1">
                <a:latin typeface="Arial"/>
                <a:ea typeface="Lato"/>
                <a:cs typeface="Lato"/>
              </a:rPr>
              <a:t>leur</a:t>
            </a:r>
            <a:r>
              <a:rPr lang="en-US" sz="1600" dirty="0">
                <a:latin typeface="Arial"/>
                <a:ea typeface="Lato"/>
                <a:cs typeface="Lato"/>
              </a:rPr>
              <a:t> </a:t>
            </a:r>
            <a:r>
              <a:rPr lang="en-US" sz="1600" dirty="0" err="1">
                <a:latin typeface="Arial"/>
                <a:ea typeface="Lato"/>
                <a:cs typeface="Lato"/>
              </a:rPr>
              <a:t>sujet</a:t>
            </a:r>
            <a:r>
              <a:rPr lang="en-US" sz="1600" dirty="0">
                <a:latin typeface="Arial"/>
                <a:ea typeface="Lato"/>
                <a:cs typeface="Lato"/>
              </a:rPr>
              <a:t>, et le manque de temps du </a:t>
            </a:r>
            <a:r>
              <a:rPr lang="en-US" sz="1600" dirty="0" err="1">
                <a:latin typeface="Arial"/>
                <a:ea typeface="Lato"/>
                <a:cs typeface="Lato"/>
              </a:rPr>
              <a:t>dirigeant</a:t>
            </a:r>
            <a:r>
              <a:rPr lang="en-US" sz="1600" dirty="0">
                <a:latin typeface="Arial"/>
                <a:ea typeface="Lato"/>
                <a:cs typeface="Lato"/>
              </a:rPr>
              <a:t>. Je </a:t>
            </a:r>
            <a:r>
              <a:rPr lang="en-US" sz="1600" dirty="0" err="1">
                <a:latin typeface="Arial"/>
                <a:ea typeface="Lato"/>
                <a:cs typeface="Lato"/>
              </a:rPr>
              <a:t>dirais</a:t>
            </a:r>
            <a:r>
              <a:rPr lang="en-US" sz="1600" dirty="0">
                <a:latin typeface="Arial"/>
                <a:ea typeface="Lato"/>
                <a:cs typeface="Lato"/>
              </a:rPr>
              <a:t> que </a:t>
            </a:r>
            <a:r>
              <a:rPr lang="en-US" sz="1600" dirty="0" err="1">
                <a:latin typeface="Arial"/>
                <a:ea typeface="Lato"/>
                <a:cs typeface="Lato"/>
              </a:rPr>
              <a:t>cela</a:t>
            </a:r>
            <a:r>
              <a:rPr lang="en-US" sz="1600" dirty="0">
                <a:latin typeface="Arial"/>
                <a:ea typeface="Lato"/>
                <a:cs typeface="Lato"/>
              </a:rPr>
              <a:t> </a:t>
            </a:r>
            <a:r>
              <a:rPr lang="en-US" sz="1600" dirty="0" err="1">
                <a:latin typeface="Arial"/>
                <a:ea typeface="Lato"/>
                <a:cs typeface="Lato"/>
              </a:rPr>
              <a:t>crée</a:t>
            </a:r>
            <a:r>
              <a:rPr lang="en-US" sz="1600" dirty="0">
                <a:latin typeface="Arial"/>
                <a:ea typeface="Lato"/>
                <a:cs typeface="Lato"/>
              </a:rPr>
              <a:t> </a:t>
            </a:r>
            <a:r>
              <a:rPr lang="en-US" sz="1600" dirty="0" err="1">
                <a:latin typeface="Arial"/>
                <a:ea typeface="Lato"/>
                <a:cs typeface="Lato"/>
              </a:rPr>
              <a:t>une</a:t>
            </a:r>
            <a:r>
              <a:rPr lang="en-US" sz="1600" dirty="0">
                <a:latin typeface="Arial"/>
                <a:ea typeface="Lato"/>
                <a:cs typeface="Lato"/>
              </a:rPr>
              <a:t> </a:t>
            </a:r>
            <a:r>
              <a:rPr lang="en-US" sz="1600" dirty="0" err="1">
                <a:latin typeface="Arial"/>
                <a:ea typeface="Lato"/>
                <a:cs typeface="Lato"/>
              </a:rPr>
              <a:t>sorte</a:t>
            </a:r>
            <a:r>
              <a:rPr lang="en-US" sz="1600" dirty="0">
                <a:latin typeface="Arial"/>
                <a:ea typeface="Lato"/>
                <a:cs typeface="Lato"/>
              </a:rPr>
              <a:t> de frustration </a:t>
            </a:r>
            <a:r>
              <a:rPr lang="en-US" sz="1600" dirty="0" err="1">
                <a:latin typeface="Arial"/>
                <a:ea typeface="Lato"/>
                <a:cs typeface="Lato"/>
              </a:rPr>
              <a:t>permanente</a:t>
            </a:r>
            <a:r>
              <a:rPr lang="en-US" sz="1600" dirty="0">
                <a:latin typeface="Arial"/>
                <a:ea typeface="Lato"/>
                <a:cs typeface="Lato"/>
              </a:rPr>
              <a:t>. Passé </a:t>
            </a:r>
            <a:r>
              <a:rPr lang="en-US" sz="1600" dirty="0" err="1">
                <a:latin typeface="Arial"/>
                <a:ea typeface="Lato"/>
                <a:cs typeface="Lato"/>
              </a:rPr>
              <a:t>cette</a:t>
            </a:r>
            <a:r>
              <a:rPr lang="en-US" sz="1600" dirty="0">
                <a:latin typeface="Arial"/>
                <a:ea typeface="Lato"/>
                <a:cs typeface="Lato"/>
              </a:rPr>
              <a:t> frustration, la relation qui </a:t>
            </a:r>
            <a:r>
              <a:rPr lang="en-US" sz="1600" dirty="0" err="1">
                <a:latin typeface="Arial"/>
                <a:ea typeface="Lato"/>
                <a:cs typeface="Lato"/>
              </a:rPr>
              <a:t>en</a:t>
            </a:r>
            <a:r>
              <a:rPr lang="en-US" sz="1600" dirty="0">
                <a:latin typeface="Arial"/>
                <a:ea typeface="Lato"/>
                <a:cs typeface="Lato"/>
              </a:rPr>
              <a:t> </a:t>
            </a:r>
            <a:r>
              <a:rPr lang="en-US" sz="1600" dirty="0" err="1">
                <a:latin typeface="Arial"/>
                <a:ea typeface="Lato"/>
                <a:cs typeface="Lato"/>
              </a:rPr>
              <a:t>découle</a:t>
            </a:r>
            <a:r>
              <a:rPr lang="en-US" sz="1600" dirty="0">
                <a:latin typeface="Arial"/>
                <a:ea typeface="Lato"/>
                <a:cs typeface="Lato"/>
              </a:rPr>
              <a:t> se </a:t>
            </a:r>
            <a:r>
              <a:rPr lang="en-US" sz="1600" dirty="0" err="1">
                <a:latin typeface="Arial"/>
                <a:ea typeface="Lato"/>
                <a:cs typeface="Lato"/>
              </a:rPr>
              <a:t>fortifie</a:t>
            </a:r>
            <a:r>
              <a:rPr lang="en-US" sz="1600" dirty="0">
                <a:latin typeface="Arial"/>
                <a:ea typeface="Lato"/>
                <a:cs typeface="Lato"/>
              </a:rPr>
              <a:t> dans le temps au fil des </a:t>
            </a:r>
            <a:r>
              <a:rPr lang="en-US" sz="1600" dirty="0" err="1">
                <a:latin typeface="Arial"/>
                <a:ea typeface="Lato"/>
                <a:cs typeface="Lato"/>
              </a:rPr>
              <a:t>aller</a:t>
            </a:r>
            <a:r>
              <a:rPr lang="en-US" sz="1600" dirty="0">
                <a:latin typeface="Arial"/>
                <a:ea typeface="Lato"/>
                <a:cs typeface="Lato"/>
              </a:rPr>
              <a:t>-retours pour </a:t>
            </a:r>
            <a:r>
              <a:rPr lang="en-US" sz="1600" dirty="0" err="1">
                <a:latin typeface="Arial"/>
                <a:ea typeface="Lato"/>
                <a:cs typeface="Lato"/>
              </a:rPr>
              <a:t>valider</a:t>
            </a:r>
            <a:r>
              <a:rPr lang="en-US" sz="1600" dirty="0">
                <a:latin typeface="Arial"/>
                <a:ea typeface="Lato"/>
                <a:cs typeface="Lato"/>
              </a:rPr>
              <a:t> un </a:t>
            </a:r>
            <a:r>
              <a:rPr lang="en-US" sz="1600" dirty="0" err="1">
                <a:latin typeface="Arial"/>
                <a:ea typeface="Lato"/>
                <a:cs typeface="Lato"/>
              </a:rPr>
              <a:t>discours</a:t>
            </a:r>
            <a:r>
              <a:rPr lang="en-US" sz="1600" dirty="0">
                <a:latin typeface="Arial"/>
                <a:ea typeface="Lato"/>
                <a:cs typeface="Lato"/>
              </a:rPr>
              <a:t>, </a:t>
            </a:r>
            <a:r>
              <a:rPr lang="en-US" sz="1600" dirty="0" err="1">
                <a:latin typeface="Arial"/>
                <a:ea typeface="Lato"/>
                <a:cs typeface="Lato"/>
              </a:rPr>
              <a:t>puis</a:t>
            </a:r>
            <a:r>
              <a:rPr lang="en-US" sz="1600" dirty="0">
                <a:latin typeface="Arial"/>
                <a:ea typeface="Lato"/>
                <a:cs typeface="Lato"/>
              </a:rPr>
              <a:t> encore un, </a:t>
            </a:r>
            <a:r>
              <a:rPr lang="en-US" sz="1600" dirty="0" err="1">
                <a:latin typeface="Arial"/>
                <a:ea typeface="Lato"/>
                <a:cs typeface="Lato"/>
              </a:rPr>
              <a:t>puis</a:t>
            </a:r>
            <a:r>
              <a:rPr lang="en-US" sz="1600" dirty="0">
                <a:latin typeface="Arial"/>
                <a:ea typeface="Lato"/>
                <a:cs typeface="Lato"/>
              </a:rPr>
              <a:t> encore… Nous </a:t>
            </a:r>
            <a:r>
              <a:rPr lang="en-US" sz="1600" dirty="0" err="1">
                <a:latin typeface="Arial"/>
                <a:ea typeface="Lato"/>
                <a:cs typeface="Lato"/>
              </a:rPr>
              <a:t>nous</a:t>
            </a:r>
            <a:r>
              <a:rPr lang="en-US" sz="1600" dirty="0">
                <a:latin typeface="Arial"/>
                <a:ea typeface="Lato"/>
                <a:cs typeface="Lato"/>
              </a:rPr>
              <a:t> </a:t>
            </a:r>
            <a:r>
              <a:rPr lang="en-US" sz="1600" dirty="0" err="1">
                <a:latin typeface="Arial"/>
                <a:ea typeface="Lato"/>
                <a:cs typeface="Lato"/>
              </a:rPr>
              <a:t>infusons</a:t>
            </a:r>
            <a:r>
              <a:rPr lang="en-US" sz="1600" dirty="0">
                <a:latin typeface="Arial"/>
                <a:ea typeface="Lato"/>
                <a:cs typeface="Lato"/>
              </a:rPr>
              <a:t> de </a:t>
            </a:r>
            <a:r>
              <a:rPr lang="en-US" sz="1600" dirty="0" err="1">
                <a:latin typeface="Arial"/>
                <a:ea typeface="Lato"/>
                <a:cs typeface="Lato"/>
              </a:rPr>
              <a:t>l’autre</a:t>
            </a:r>
            <a:r>
              <a:rPr lang="en-US" sz="1600" dirty="0">
                <a:latin typeface="Arial"/>
                <a:ea typeface="Lato"/>
                <a:cs typeface="Lato"/>
              </a:rPr>
              <a:t>.  </a:t>
            </a:r>
            <a:r>
              <a:rPr lang="en-US" sz="1600" dirty="0" err="1">
                <a:latin typeface="Arial"/>
                <a:ea typeface="Lato"/>
                <a:cs typeface="Lato"/>
              </a:rPr>
              <a:t>D’une</a:t>
            </a:r>
            <a:r>
              <a:rPr lang="en-US" sz="1600" dirty="0">
                <a:latin typeface="Arial"/>
                <a:ea typeface="Lato"/>
                <a:cs typeface="Lato"/>
              </a:rPr>
              <a:t> </a:t>
            </a:r>
            <a:r>
              <a:rPr lang="en-US" sz="1600" dirty="0" err="1">
                <a:latin typeface="Arial"/>
                <a:ea typeface="Lato"/>
                <a:cs typeface="Lato"/>
              </a:rPr>
              <a:t>certaine</a:t>
            </a:r>
            <a:r>
              <a:rPr lang="en-US" sz="1600" dirty="0">
                <a:latin typeface="Arial"/>
                <a:ea typeface="Lato"/>
                <a:cs typeface="Lato"/>
              </a:rPr>
              <a:t> manière, </a:t>
            </a:r>
            <a:r>
              <a:rPr lang="en-US" sz="1600" dirty="0" err="1">
                <a:latin typeface="Arial"/>
                <a:ea typeface="Lato"/>
                <a:cs typeface="Lato"/>
              </a:rPr>
              <a:t>être</a:t>
            </a:r>
            <a:r>
              <a:rPr lang="en-US" sz="1600" dirty="0">
                <a:latin typeface="Arial"/>
                <a:ea typeface="Lato"/>
                <a:cs typeface="Lato"/>
              </a:rPr>
              <a:t> plume, </a:t>
            </a:r>
            <a:r>
              <a:rPr lang="en-US" sz="1600" dirty="0" err="1">
                <a:latin typeface="Arial"/>
                <a:ea typeface="Lato"/>
                <a:cs typeface="Lato"/>
              </a:rPr>
              <a:t>c’est</a:t>
            </a:r>
            <a:r>
              <a:rPr lang="en-US" sz="1600" dirty="0">
                <a:latin typeface="Arial"/>
                <a:ea typeface="Lato"/>
                <a:cs typeface="Lato"/>
              </a:rPr>
              <a:t> </a:t>
            </a:r>
            <a:r>
              <a:rPr lang="en-US" sz="1600" dirty="0" err="1">
                <a:latin typeface="Arial"/>
                <a:ea typeface="Lato"/>
                <a:cs typeface="Lato"/>
              </a:rPr>
              <a:t>une</a:t>
            </a:r>
            <a:r>
              <a:rPr lang="en-US" sz="1600" dirty="0">
                <a:latin typeface="Arial"/>
                <a:ea typeface="Lato"/>
                <a:cs typeface="Lato"/>
              </a:rPr>
              <a:t> </a:t>
            </a:r>
            <a:r>
              <a:rPr lang="en-US" sz="1600" dirty="0" err="1">
                <a:latin typeface="Arial"/>
                <a:ea typeface="Lato"/>
                <a:cs typeface="Lato"/>
              </a:rPr>
              <a:t>expérience</a:t>
            </a:r>
            <a:r>
              <a:rPr lang="en-US" sz="1600" dirty="0">
                <a:latin typeface="Arial"/>
                <a:ea typeface="Lato"/>
                <a:cs typeface="Lato"/>
              </a:rPr>
              <a:t> </a:t>
            </a:r>
            <a:r>
              <a:rPr lang="en-US" sz="1600" dirty="0" err="1">
                <a:latin typeface="Arial"/>
                <a:ea typeface="Lato"/>
                <a:cs typeface="Lato"/>
              </a:rPr>
              <a:t>permanentee</a:t>
            </a:r>
            <a:r>
              <a:rPr lang="en-US" sz="1600" dirty="0">
                <a:latin typeface="Arial"/>
                <a:ea typeface="Lato"/>
                <a:cs typeface="Lato"/>
              </a:rPr>
              <a:t> bien </a:t>
            </a:r>
            <a:r>
              <a:rPr lang="en-US" sz="1600" dirty="0" err="1">
                <a:latin typeface="Arial"/>
                <a:ea typeface="Lato"/>
                <a:cs typeface="Lato"/>
              </a:rPr>
              <a:t>souvent</a:t>
            </a:r>
            <a:r>
              <a:rPr lang="en-US" sz="1600" dirty="0">
                <a:latin typeface="Arial"/>
                <a:ea typeface="Lato"/>
                <a:cs typeface="Lato"/>
              </a:rPr>
              <a:t> il </a:t>
            </a:r>
            <a:r>
              <a:rPr lang="en-US" sz="1600" dirty="0" err="1">
                <a:latin typeface="Arial"/>
                <a:ea typeface="Lato"/>
                <a:cs typeface="Lato"/>
              </a:rPr>
              <a:t>s’agit</a:t>
            </a:r>
            <a:r>
              <a:rPr lang="en-US" sz="1600" dirty="0">
                <a:latin typeface="Arial"/>
                <a:ea typeface="Lato"/>
                <a:cs typeface="Lato"/>
              </a:rPr>
              <a:t> d’</a:t>
            </a:r>
          </a:p>
          <a:p>
            <a:r>
              <a:rPr lang="en-US" sz="1600" dirty="0">
                <a:latin typeface="Arial"/>
                <a:ea typeface="Lato"/>
                <a:cs typeface="Lato"/>
              </a:rPr>
              <a:t>En </a:t>
            </a:r>
            <a:r>
              <a:rPr lang="en-US" sz="1600" dirty="0" err="1">
                <a:latin typeface="Arial"/>
                <a:ea typeface="Lato"/>
                <a:cs typeface="Lato"/>
              </a:rPr>
              <a:t>ce</a:t>
            </a:r>
            <a:r>
              <a:rPr lang="en-US" sz="1600" dirty="0">
                <a:latin typeface="Arial"/>
                <a:ea typeface="Lato"/>
                <a:cs typeface="Lato"/>
              </a:rPr>
              <a:t> qui </a:t>
            </a:r>
            <a:r>
              <a:rPr lang="en-US" sz="1600" dirty="0" err="1">
                <a:latin typeface="Arial"/>
                <a:ea typeface="Lato"/>
                <a:cs typeface="Lato"/>
              </a:rPr>
              <a:t>concerne</a:t>
            </a:r>
            <a:r>
              <a:rPr lang="en-US" sz="1600" dirty="0">
                <a:latin typeface="Arial"/>
                <a:ea typeface="Lato"/>
                <a:cs typeface="Lato"/>
              </a:rPr>
              <a:t> les </a:t>
            </a:r>
            <a:r>
              <a:rPr lang="en-US" sz="1600" dirty="0" err="1">
                <a:latin typeface="Arial"/>
                <a:ea typeface="Lato"/>
                <a:cs typeface="Lato"/>
              </a:rPr>
              <a:t>éléments</a:t>
            </a:r>
            <a:r>
              <a:rPr lang="en-US" sz="1600" dirty="0">
                <a:latin typeface="Arial"/>
                <a:ea typeface="Lato"/>
                <a:cs typeface="Lato"/>
              </a:rPr>
              <a:t> de </a:t>
            </a:r>
            <a:r>
              <a:rPr lang="en-US" sz="1600" dirty="0" err="1">
                <a:latin typeface="Arial"/>
                <a:ea typeface="Lato"/>
                <a:cs typeface="Lato"/>
              </a:rPr>
              <a:t>langage</a:t>
            </a:r>
            <a:r>
              <a:rPr lang="en-US" sz="1600" dirty="0">
                <a:latin typeface="Arial"/>
                <a:ea typeface="Lato"/>
                <a:cs typeface="Lato"/>
              </a:rPr>
              <a:t>, il </a:t>
            </a:r>
            <a:r>
              <a:rPr lang="en-US" sz="1600" dirty="0" err="1">
                <a:latin typeface="Arial"/>
                <a:ea typeface="Lato"/>
                <a:cs typeface="Lato"/>
              </a:rPr>
              <a:t>est</a:t>
            </a:r>
            <a:r>
              <a:rPr lang="en-US" sz="1600" dirty="0">
                <a:latin typeface="Arial"/>
                <a:ea typeface="Lato"/>
                <a:cs typeface="Lato"/>
              </a:rPr>
              <a:t> </a:t>
            </a:r>
            <a:r>
              <a:rPr lang="en-US" sz="1600" dirty="0" err="1">
                <a:latin typeface="Arial"/>
                <a:ea typeface="Lato"/>
                <a:cs typeface="Lato"/>
              </a:rPr>
              <a:t>également</a:t>
            </a:r>
            <a:r>
              <a:rPr lang="en-US" sz="1600" dirty="0">
                <a:latin typeface="Arial"/>
                <a:ea typeface="Lato"/>
                <a:cs typeface="Lato"/>
              </a:rPr>
              <a:t> crucial de </a:t>
            </a:r>
            <a:r>
              <a:rPr lang="en-US" sz="1600" dirty="0" err="1">
                <a:latin typeface="Arial"/>
                <a:ea typeface="Lato"/>
                <a:cs typeface="Lato"/>
              </a:rPr>
              <a:t>s’acclimater</a:t>
            </a:r>
            <a:r>
              <a:rPr lang="en-US" sz="1600" dirty="0">
                <a:latin typeface="Arial"/>
                <a:ea typeface="Lato"/>
                <a:cs typeface="Lato"/>
              </a:rPr>
              <a:t> aux mots de </a:t>
            </a:r>
            <a:r>
              <a:rPr lang="en-US" sz="1600" dirty="0" err="1">
                <a:latin typeface="Arial"/>
                <a:ea typeface="Lato"/>
                <a:cs typeface="Lato"/>
              </a:rPr>
              <a:t>l’autre</a:t>
            </a:r>
            <a:r>
              <a:rPr lang="en-US" sz="1600" dirty="0">
                <a:latin typeface="Arial"/>
                <a:ea typeface="Lato"/>
                <a:cs typeface="Lato"/>
              </a:rPr>
              <a:t>. Nous </a:t>
            </a:r>
            <a:r>
              <a:rPr lang="en-US" sz="1600" dirty="0" err="1">
                <a:latin typeface="Arial"/>
                <a:ea typeface="Lato"/>
                <a:cs typeface="Lato"/>
              </a:rPr>
              <a:t>accompagnons</a:t>
            </a:r>
            <a:r>
              <a:rPr lang="en-US" sz="1600" dirty="0">
                <a:latin typeface="Arial"/>
                <a:ea typeface="Lato"/>
                <a:cs typeface="Lato"/>
              </a:rPr>
              <a:t> la pensée de </a:t>
            </a:r>
            <a:r>
              <a:rPr lang="en-US" sz="1600" dirty="0" err="1">
                <a:latin typeface="Arial"/>
                <a:ea typeface="Lato"/>
                <a:cs typeface="Lato"/>
              </a:rPr>
              <a:t>nos</a:t>
            </a:r>
            <a:r>
              <a:rPr lang="en-US" sz="1600" dirty="0">
                <a:latin typeface="Arial"/>
                <a:ea typeface="Lato"/>
                <a:cs typeface="Lato"/>
              </a:rPr>
              <a:t> </a:t>
            </a:r>
            <a:r>
              <a:rPr lang="en-US" sz="1600" dirty="0" err="1">
                <a:latin typeface="Arial"/>
                <a:ea typeface="Lato"/>
                <a:cs typeface="Lato"/>
              </a:rPr>
              <a:t>dirigeants</a:t>
            </a:r>
            <a:r>
              <a:rPr lang="en-US" sz="1600" dirty="0">
                <a:latin typeface="Arial"/>
                <a:ea typeface="Lato"/>
                <a:cs typeface="Lato"/>
              </a:rPr>
              <a:t>, les aidant à </a:t>
            </a:r>
            <a:r>
              <a:rPr lang="en-US" sz="1600" dirty="0" err="1">
                <a:latin typeface="Arial"/>
                <a:ea typeface="Lato"/>
                <a:cs typeface="Lato"/>
              </a:rPr>
              <a:t>énoncer</a:t>
            </a:r>
            <a:r>
              <a:rPr lang="en-US" sz="1600" dirty="0">
                <a:latin typeface="Arial"/>
                <a:ea typeface="Lato"/>
                <a:cs typeface="Lato"/>
              </a:rPr>
              <a:t> les choses de la manière la plus </a:t>
            </a:r>
            <a:r>
              <a:rPr lang="en-US" sz="1600" dirty="0" err="1">
                <a:latin typeface="Arial"/>
                <a:ea typeface="Lato"/>
                <a:cs typeface="Lato"/>
              </a:rPr>
              <a:t>claire</a:t>
            </a:r>
            <a:r>
              <a:rPr lang="en-US" sz="1600" dirty="0">
                <a:latin typeface="Arial"/>
                <a:ea typeface="Lato"/>
                <a:cs typeface="Lato"/>
              </a:rPr>
              <a:t> possible. </a:t>
            </a:r>
            <a:r>
              <a:rPr lang="en-US" sz="1600" b="1" dirty="0">
                <a:latin typeface="Arial"/>
                <a:ea typeface="Lato"/>
                <a:cs typeface="Lato"/>
              </a:rPr>
              <a:t>Cela arrive </a:t>
            </a:r>
            <a:r>
              <a:rPr lang="en-US" sz="1600" b="1" dirty="0" err="1">
                <a:latin typeface="Arial"/>
                <a:ea typeface="Lato"/>
                <a:cs typeface="Lato"/>
              </a:rPr>
              <a:t>qu’un</a:t>
            </a:r>
            <a:r>
              <a:rPr lang="en-US" sz="1600" b="1" dirty="0">
                <a:latin typeface="Arial"/>
                <a:ea typeface="Lato"/>
                <a:cs typeface="Lato"/>
              </a:rPr>
              <a:t> </a:t>
            </a:r>
            <a:r>
              <a:rPr lang="en-US" sz="1600" b="1" dirty="0" err="1">
                <a:latin typeface="Arial"/>
                <a:ea typeface="Lato"/>
                <a:cs typeface="Lato"/>
              </a:rPr>
              <a:t>dirigeant</a:t>
            </a:r>
            <a:r>
              <a:rPr lang="en-US" sz="1600" b="1" dirty="0">
                <a:latin typeface="Arial"/>
                <a:ea typeface="Lato"/>
                <a:cs typeface="Lato"/>
              </a:rPr>
              <a:t> </a:t>
            </a:r>
            <a:r>
              <a:rPr lang="en-US" sz="1600" b="1" dirty="0" err="1">
                <a:latin typeface="Arial"/>
                <a:ea typeface="Lato"/>
                <a:cs typeface="Lato"/>
              </a:rPr>
              <a:t>n’ait</a:t>
            </a:r>
            <a:r>
              <a:rPr lang="en-US" sz="1600" b="1" dirty="0">
                <a:latin typeface="Arial"/>
                <a:ea typeface="Lato"/>
                <a:cs typeface="Lato"/>
              </a:rPr>
              <a:t> pas </a:t>
            </a:r>
            <a:r>
              <a:rPr lang="en-US" sz="1600" b="1" dirty="0" err="1">
                <a:latin typeface="Arial"/>
                <a:ea typeface="Lato"/>
                <a:cs typeface="Lato"/>
              </a:rPr>
              <a:t>véritablement</a:t>
            </a:r>
            <a:r>
              <a:rPr lang="en-US" sz="1600" b="1" dirty="0">
                <a:latin typeface="Arial"/>
                <a:ea typeface="Lato"/>
                <a:cs typeface="Lato"/>
              </a:rPr>
              <a:t> </a:t>
            </a:r>
            <a:r>
              <a:rPr lang="en-US" sz="1600" b="1" dirty="0" err="1">
                <a:latin typeface="Arial"/>
                <a:ea typeface="Lato"/>
                <a:cs typeface="Lato"/>
              </a:rPr>
              <a:t>d’avis</a:t>
            </a:r>
            <a:r>
              <a:rPr lang="en-US" sz="1600" b="1" dirty="0">
                <a:latin typeface="Arial"/>
                <a:ea typeface="Lato"/>
                <a:cs typeface="Lato"/>
              </a:rPr>
              <a:t> </a:t>
            </a:r>
            <a:r>
              <a:rPr lang="en-US" sz="1600" b="1" dirty="0" err="1">
                <a:latin typeface="Arial"/>
                <a:ea typeface="Lato"/>
                <a:cs typeface="Lato"/>
              </a:rPr>
              <a:t>construit</a:t>
            </a:r>
            <a:r>
              <a:rPr lang="en-US" sz="1600" b="1" dirty="0">
                <a:latin typeface="Arial"/>
                <a:ea typeface="Lato"/>
                <a:cs typeface="Lato"/>
              </a:rPr>
              <a:t> sur </a:t>
            </a:r>
            <a:r>
              <a:rPr lang="en-US" sz="1600" b="1" dirty="0" err="1">
                <a:latin typeface="Arial"/>
                <a:ea typeface="Lato"/>
                <a:cs typeface="Lato"/>
              </a:rPr>
              <a:t>tel</a:t>
            </a:r>
            <a:r>
              <a:rPr lang="en-US" sz="1600" b="1" dirty="0">
                <a:latin typeface="Arial"/>
                <a:ea typeface="Lato"/>
                <a:cs typeface="Lato"/>
              </a:rPr>
              <a:t> </a:t>
            </a:r>
            <a:r>
              <a:rPr lang="en-US" sz="1600" b="1" dirty="0" err="1">
                <a:latin typeface="Arial"/>
                <a:ea typeface="Lato"/>
                <a:cs typeface="Lato"/>
              </a:rPr>
              <a:t>ou</a:t>
            </a:r>
            <a:r>
              <a:rPr lang="en-US" sz="1600" b="1" dirty="0">
                <a:latin typeface="Arial"/>
                <a:ea typeface="Lato"/>
                <a:cs typeface="Lato"/>
              </a:rPr>
              <a:t> </a:t>
            </a:r>
            <a:r>
              <a:rPr lang="en-US" sz="1600" b="1" dirty="0" err="1">
                <a:latin typeface="Arial"/>
                <a:ea typeface="Lato"/>
                <a:cs typeface="Lato"/>
              </a:rPr>
              <a:t>tel</a:t>
            </a:r>
            <a:r>
              <a:rPr lang="en-US" sz="1600" b="1" dirty="0">
                <a:latin typeface="Arial"/>
                <a:ea typeface="Lato"/>
                <a:cs typeface="Lato"/>
              </a:rPr>
              <a:t> </a:t>
            </a:r>
            <a:r>
              <a:rPr lang="en-US" sz="1600" b="1" dirty="0" err="1">
                <a:latin typeface="Arial"/>
                <a:ea typeface="Lato"/>
                <a:cs typeface="Lato"/>
              </a:rPr>
              <a:t>sujet</a:t>
            </a:r>
            <a:r>
              <a:rPr lang="en-US" sz="1600" b="1" dirty="0">
                <a:latin typeface="Arial"/>
                <a:ea typeface="Lato"/>
                <a:cs typeface="Lato"/>
              </a:rPr>
              <a:t>. Alors, </a:t>
            </a:r>
            <a:r>
              <a:rPr lang="en-US" sz="1600" b="1" dirty="0" err="1">
                <a:latin typeface="Arial"/>
                <a:ea typeface="Lato"/>
                <a:cs typeface="Lato"/>
              </a:rPr>
              <a:t>c’est</a:t>
            </a:r>
            <a:r>
              <a:rPr lang="en-US" sz="1600" b="1" dirty="0">
                <a:latin typeface="Arial"/>
                <a:ea typeface="Lato"/>
                <a:cs typeface="Lato"/>
              </a:rPr>
              <a:t> à nous de le </a:t>
            </a:r>
            <a:r>
              <a:rPr lang="en-US" sz="1600" b="1" dirty="0" err="1">
                <a:latin typeface="Arial"/>
                <a:ea typeface="Lato"/>
                <a:cs typeface="Lato"/>
              </a:rPr>
              <a:t>synthétiser</a:t>
            </a:r>
            <a:r>
              <a:rPr lang="en-US" sz="1600" b="1" dirty="0">
                <a:latin typeface="Arial"/>
                <a:ea typeface="Lato"/>
                <a:cs typeface="Lato"/>
              </a:rPr>
              <a:t>.</a:t>
            </a:r>
            <a:r>
              <a:rPr lang="en-US" sz="1600" dirty="0">
                <a:latin typeface="Arial"/>
                <a:ea typeface="Lato"/>
                <a:cs typeface="Lato"/>
              </a:rPr>
              <a:t> La première version d’un </a:t>
            </a:r>
            <a:r>
              <a:rPr lang="en-US" sz="1600" dirty="0" err="1">
                <a:latin typeface="Arial"/>
                <a:ea typeface="Lato"/>
                <a:cs typeface="Lato"/>
              </a:rPr>
              <a:t>discours</a:t>
            </a:r>
            <a:r>
              <a:rPr lang="en-US" sz="1600" dirty="0">
                <a:latin typeface="Arial"/>
                <a:ea typeface="Lato"/>
                <a:cs typeface="Lato"/>
              </a:rPr>
              <a:t> </a:t>
            </a:r>
            <a:r>
              <a:rPr lang="en-US" sz="1600" dirty="0" err="1">
                <a:latin typeface="Arial"/>
                <a:ea typeface="Lato"/>
                <a:cs typeface="Lato"/>
              </a:rPr>
              <a:t>sert</a:t>
            </a:r>
            <a:r>
              <a:rPr lang="en-US" sz="1600" dirty="0">
                <a:latin typeface="Arial"/>
                <a:ea typeface="Lato"/>
                <a:cs typeface="Lato"/>
              </a:rPr>
              <a:t> </a:t>
            </a:r>
            <a:r>
              <a:rPr lang="en-US" sz="1600" dirty="0" err="1">
                <a:latin typeface="Arial"/>
                <a:ea typeface="Lato"/>
                <a:cs typeface="Lato"/>
              </a:rPr>
              <a:t>d’ailleurs</a:t>
            </a:r>
            <a:r>
              <a:rPr lang="en-US" sz="1600" dirty="0">
                <a:latin typeface="Arial"/>
                <a:ea typeface="Lato"/>
                <a:cs typeface="Lato"/>
              </a:rPr>
              <a:t> </a:t>
            </a:r>
            <a:r>
              <a:rPr lang="en-US" sz="1600" dirty="0" err="1">
                <a:latin typeface="Arial"/>
                <a:ea typeface="Lato"/>
                <a:cs typeface="Lato"/>
              </a:rPr>
              <a:t>souvent</a:t>
            </a:r>
            <a:r>
              <a:rPr lang="en-US" sz="1600" dirty="0">
                <a:latin typeface="Arial"/>
                <a:ea typeface="Lato"/>
                <a:cs typeface="Lato"/>
              </a:rPr>
              <a:t> au </a:t>
            </a:r>
            <a:r>
              <a:rPr lang="en-US" sz="1600" dirty="0" err="1">
                <a:latin typeface="Arial"/>
                <a:ea typeface="Lato"/>
                <a:cs typeface="Lato"/>
              </a:rPr>
              <a:t>dirigeant</a:t>
            </a:r>
            <a:r>
              <a:rPr lang="en-US" sz="1600" dirty="0">
                <a:latin typeface="Arial"/>
                <a:ea typeface="Lato"/>
                <a:cs typeface="Lato"/>
              </a:rPr>
              <a:t> à </a:t>
            </a:r>
            <a:r>
              <a:rPr lang="en-US" sz="1600" dirty="0" err="1">
                <a:latin typeface="Arial"/>
                <a:ea typeface="Lato"/>
                <a:cs typeface="Lato"/>
              </a:rPr>
              <a:t>préciser</a:t>
            </a:r>
            <a:r>
              <a:rPr lang="en-US" sz="1600" dirty="0">
                <a:latin typeface="Arial"/>
                <a:ea typeface="Lato"/>
                <a:cs typeface="Lato"/>
              </a:rPr>
              <a:t> </a:t>
            </a:r>
            <a:r>
              <a:rPr lang="en-US" sz="1600" dirty="0" err="1">
                <a:latin typeface="Arial"/>
                <a:ea typeface="Lato"/>
                <a:cs typeface="Lato"/>
              </a:rPr>
              <a:t>une</a:t>
            </a:r>
            <a:r>
              <a:rPr lang="en-US" sz="1600" dirty="0">
                <a:latin typeface="Arial"/>
                <a:ea typeface="Lato"/>
                <a:cs typeface="Lato"/>
              </a:rPr>
              <a:t> opinion sur la </a:t>
            </a:r>
            <a:r>
              <a:rPr lang="en-US" sz="1600" dirty="0" err="1">
                <a:latin typeface="Arial"/>
                <a:ea typeface="Lato"/>
                <a:cs typeface="Lato"/>
              </a:rPr>
              <a:t>thématique</a:t>
            </a:r>
            <a:r>
              <a:rPr lang="en-US" sz="1600" dirty="0">
                <a:latin typeface="Arial"/>
                <a:ea typeface="Lato"/>
                <a:cs typeface="Lato"/>
              </a:rPr>
              <a:t>. La plume </a:t>
            </a:r>
            <a:r>
              <a:rPr lang="en-US" sz="1600" dirty="0" err="1">
                <a:latin typeface="Arial"/>
                <a:ea typeface="Lato"/>
                <a:cs typeface="Lato"/>
              </a:rPr>
              <a:t>navigue</a:t>
            </a:r>
            <a:r>
              <a:rPr lang="en-US" sz="1600" dirty="0">
                <a:latin typeface="Arial"/>
                <a:ea typeface="Lato"/>
                <a:cs typeface="Lato"/>
              </a:rPr>
              <a:t> et </a:t>
            </a:r>
            <a:r>
              <a:rPr lang="en-US" sz="1600" dirty="0" err="1">
                <a:latin typeface="Arial"/>
                <a:ea typeface="Lato"/>
                <a:cs typeface="Lato"/>
              </a:rPr>
              <a:t>s’adapte</a:t>
            </a:r>
            <a:r>
              <a:rPr lang="en-US" sz="1600" dirty="0">
                <a:latin typeface="Arial"/>
                <a:ea typeface="Lato"/>
                <a:cs typeface="Lato"/>
              </a:rPr>
              <a:t> sans </a:t>
            </a:r>
            <a:r>
              <a:rPr lang="en-US" sz="1600" dirty="0" err="1">
                <a:latin typeface="Arial"/>
                <a:ea typeface="Lato"/>
                <a:cs typeface="Lato"/>
              </a:rPr>
              <a:t>cesse</a:t>
            </a:r>
            <a:r>
              <a:rPr lang="en-US" sz="1600" dirty="0">
                <a:latin typeface="Arial"/>
                <a:ea typeface="Lato"/>
                <a:cs typeface="Lato"/>
              </a:rPr>
              <a:t>, il </a:t>
            </a:r>
            <a:r>
              <a:rPr lang="en-US" sz="1600" dirty="0" err="1">
                <a:latin typeface="Arial"/>
                <a:ea typeface="Lato"/>
                <a:cs typeface="Lato"/>
              </a:rPr>
              <a:t>lui</a:t>
            </a:r>
            <a:r>
              <a:rPr lang="en-US" sz="1600" dirty="0">
                <a:latin typeface="Arial"/>
                <a:ea typeface="Lato"/>
                <a:cs typeface="Lato"/>
              </a:rPr>
              <a:t> faut faire </a:t>
            </a:r>
            <a:r>
              <a:rPr lang="en-US" sz="1600" dirty="0" err="1">
                <a:latin typeface="Arial"/>
                <a:ea typeface="Lato"/>
                <a:cs typeface="Lato"/>
              </a:rPr>
              <a:t>preuve</a:t>
            </a:r>
            <a:r>
              <a:rPr lang="en-US" sz="1600" dirty="0">
                <a:latin typeface="Arial"/>
                <a:ea typeface="Lato"/>
                <a:cs typeface="Lato"/>
              </a:rPr>
              <a:t> </a:t>
            </a:r>
            <a:r>
              <a:rPr lang="en-US" sz="1600" dirty="0" err="1">
                <a:latin typeface="Arial"/>
                <a:ea typeface="Lato"/>
                <a:cs typeface="Lato"/>
              </a:rPr>
              <a:t>d’une</a:t>
            </a:r>
            <a:r>
              <a:rPr lang="en-US" sz="1600" dirty="0">
                <a:latin typeface="Arial"/>
                <a:ea typeface="Lato"/>
                <a:cs typeface="Lato"/>
              </a:rPr>
              <a:t> </a:t>
            </a:r>
            <a:r>
              <a:rPr lang="en-US" sz="1600" dirty="0" err="1">
                <a:latin typeface="Arial"/>
                <a:ea typeface="Lato"/>
                <a:cs typeface="Lato"/>
              </a:rPr>
              <a:t>grande</a:t>
            </a:r>
            <a:r>
              <a:rPr lang="en-US" sz="1600" dirty="0">
                <a:latin typeface="Arial"/>
                <a:ea typeface="Lato"/>
                <a:cs typeface="Lato"/>
              </a:rPr>
              <a:t> </a:t>
            </a:r>
            <a:r>
              <a:rPr lang="en-US" sz="1600" dirty="0" err="1">
                <a:latin typeface="Arial"/>
                <a:ea typeface="Lato"/>
                <a:cs typeface="Lato"/>
              </a:rPr>
              <a:t>humilité</a:t>
            </a:r>
            <a:r>
              <a:rPr lang="en-US" sz="1600" dirty="0">
                <a:latin typeface="Arial"/>
                <a:ea typeface="Lato"/>
                <a:cs typeface="Lato"/>
              </a:rPr>
              <a:t>. </a:t>
            </a:r>
            <a:r>
              <a:rPr lang="en-US" sz="1600" dirty="0" err="1">
                <a:latin typeface="Arial"/>
                <a:ea typeface="Lato"/>
                <a:cs typeface="Lato"/>
              </a:rPr>
              <a:t>Lorsqu’une</a:t>
            </a:r>
            <a:r>
              <a:rPr lang="en-US" sz="1600" dirty="0">
                <a:latin typeface="Arial"/>
                <a:ea typeface="Lato"/>
                <a:cs typeface="Lato"/>
              </a:rPr>
              <a:t> </a:t>
            </a:r>
            <a:r>
              <a:rPr lang="en-US" sz="1600" dirty="0" err="1">
                <a:latin typeface="Arial"/>
                <a:ea typeface="Lato"/>
                <a:cs typeface="Lato"/>
              </a:rPr>
              <a:t>personnalité</a:t>
            </a:r>
            <a:r>
              <a:rPr lang="en-US" sz="1600" dirty="0">
                <a:latin typeface="Arial"/>
                <a:ea typeface="Lato"/>
                <a:cs typeface="Lato"/>
              </a:rPr>
              <a:t> refuse de </a:t>
            </a:r>
            <a:r>
              <a:rPr lang="en-US" sz="1600" dirty="0" err="1">
                <a:latin typeface="Arial"/>
                <a:ea typeface="Lato"/>
                <a:cs typeface="Lato"/>
              </a:rPr>
              <a:t>s’engager</a:t>
            </a:r>
            <a:r>
              <a:rPr lang="en-US" sz="1600" dirty="0">
                <a:latin typeface="Arial"/>
                <a:ea typeface="Lato"/>
                <a:cs typeface="Lato"/>
              </a:rPr>
              <a:t> dans </a:t>
            </a:r>
            <a:r>
              <a:rPr lang="en-US" sz="1600" dirty="0" err="1">
                <a:latin typeface="Arial"/>
                <a:ea typeface="Lato"/>
                <a:cs typeface="Lato"/>
              </a:rPr>
              <a:t>une</a:t>
            </a:r>
            <a:r>
              <a:rPr lang="en-US" sz="1600" dirty="0">
                <a:latin typeface="Arial"/>
                <a:ea typeface="Lato"/>
                <a:cs typeface="Lato"/>
              </a:rPr>
              <a:t> direction, il faut savoir </a:t>
            </a:r>
            <a:r>
              <a:rPr lang="en-US" sz="1600" dirty="0" err="1">
                <a:latin typeface="Arial"/>
                <a:ea typeface="Lato"/>
                <a:cs typeface="Lato"/>
              </a:rPr>
              <a:t>comprendre</a:t>
            </a:r>
            <a:r>
              <a:rPr lang="en-US" sz="1600" dirty="0">
                <a:latin typeface="Arial"/>
                <a:ea typeface="Lato"/>
                <a:cs typeface="Lato"/>
              </a:rPr>
              <a:t> </a:t>
            </a:r>
            <a:r>
              <a:rPr lang="en-US" sz="1600" dirty="0" err="1">
                <a:latin typeface="Arial"/>
                <a:ea typeface="Lato"/>
                <a:cs typeface="Lato"/>
              </a:rPr>
              <a:t>ses</a:t>
            </a:r>
            <a:r>
              <a:rPr lang="en-US" sz="1600" dirty="0">
                <a:latin typeface="Arial"/>
                <a:ea typeface="Lato"/>
                <a:cs typeface="Lato"/>
              </a:rPr>
              <a:t> motivations </a:t>
            </a:r>
            <a:r>
              <a:rPr lang="en-US" sz="1600" dirty="0" err="1">
                <a:latin typeface="Arial"/>
                <a:ea typeface="Lato"/>
                <a:cs typeface="Lato"/>
              </a:rPr>
              <a:t>mêmes</a:t>
            </a:r>
            <a:r>
              <a:rPr lang="en-US" sz="1600" dirty="0">
                <a:latin typeface="Arial"/>
                <a:ea typeface="Lato"/>
                <a:cs typeface="Lato"/>
              </a:rPr>
              <a:t> </a:t>
            </a:r>
            <a:r>
              <a:rPr lang="en-US" sz="1600" dirty="0" err="1">
                <a:latin typeface="Arial"/>
                <a:ea typeface="Lato"/>
                <a:cs typeface="Lato"/>
              </a:rPr>
              <a:t>si</a:t>
            </a:r>
            <a:r>
              <a:rPr lang="en-US" sz="1600" dirty="0">
                <a:latin typeface="Arial"/>
                <a:ea typeface="Lato"/>
                <a:cs typeface="Lato"/>
              </a:rPr>
              <a:t> </a:t>
            </a:r>
            <a:r>
              <a:rPr lang="en-US" sz="1600" dirty="0" err="1">
                <a:latin typeface="Arial"/>
                <a:ea typeface="Lato"/>
                <a:cs typeface="Lato"/>
              </a:rPr>
              <a:t>ces</a:t>
            </a:r>
            <a:r>
              <a:rPr lang="en-US" sz="1600" dirty="0">
                <a:latin typeface="Arial"/>
                <a:ea typeface="Lato"/>
                <a:cs typeface="Lato"/>
              </a:rPr>
              <a:t> </a:t>
            </a:r>
            <a:r>
              <a:rPr lang="en-US" sz="1600" dirty="0" err="1">
                <a:latin typeface="Arial"/>
                <a:ea typeface="Lato"/>
                <a:cs typeface="Lato"/>
              </a:rPr>
              <a:t>dernières</a:t>
            </a:r>
            <a:r>
              <a:rPr lang="en-US" sz="1600" dirty="0">
                <a:latin typeface="Arial"/>
                <a:ea typeface="Lato"/>
                <a:cs typeface="Lato"/>
              </a:rPr>
              <a:t> ne </a:t>
            </a:r>
            <a:r>
              <a:rPr lang="en-US" sz="1600" dirty="0" err="1">
                <a:latin typeface="Arial"/>
                <a:ea typeface="Lato"/>
                <a:cs typeface="Lato"/>
              </a:rPr>
              <a:t>sont</a:t>
            </a:r>
            <a:r>
              <a:rPr lang="en-US" sz="1600" dirty="0">
                <a:latin typeface="Arial"/>
                <a:ea typeface="Lato"/>
                <a:cs typeface="Lato"/>
              </a:rPr>
              <a:t> pas </a:t>
            </a:r>
            <a:r>
              <a:rPr lang="en-US" sz="1600" dirty="0" err="1">
                <a:latin typeface="Arial"/>
                <a:ea typeface="Lato"/>
                <a:cs typeface="Lato"/>
              </a:rPr>
              <a:t>clairement</a:t>
            </a:r>
            <a:r>
              <a:rPr lang="en-US" sz="1600" dirty="0">
                <a:latin typeface="Arial"/>
                <a:ea typeface="Lato"/>
                <a:cs typeface="Lato"/>
              </a:rPr>
              <a:t> </a:t>
            </a:r>
            <a:r>
              <a:rPr lang="en-US" sz="1600" dirty="0" err="1">
                <a:latin typeface="Arial"/>
                <a:ea typeface="Lato"/>
                <a:cs typeface="Lato"/>
              </a:rPr>
              <a:t>énoncées</a:t>
            </a:r>
            <a:r>
              <a:rPr lang="en-US" sz="1600" dirty="0">
                <a:latin typeface="Arial"/>
                <a:ea typeface="Lato"/>
                <a:cs typeface="Lato"/>
              </a:rPr>
              <a:t>. Et </a:t>
            </a:r>
            <a:r>
              <a:rPr lang="en-US" sz="1600" dirty="0" err="1">
                <a:latin typeface="Arial"/>
                <a:ea typeface="Lato"/>
                <a:cs typeface="Lato"/>
              </a:rPr>
              <a:t>réagir</a:t>
            </a:r>
            <a:r>
              <a:rPr lang="en-US" sz="1600" dirty="0">
                <a:latin typeface="Arial"/>
                <a:ea typeface="Lato"/>
                <a:cs typeface="Lato"/>
              </a:rPr>
              <a:t> </a:t>
            </a:r>
            <a:r>
              <a:rPr lang="en-US" sz="1600" dirty="0" err="1">
                <a:latin typeface="Arial"/>
                <a:ea typeface="Lato"/>
                <a:cs typeface="Lato"/>
              </a:rPr>
              <a:t>en</a:t>
            </a:r>
            <a:r>
              <a:rPr lang="en-US" sz="1600" dirty="0">
                <a:latin typeface="Arial"/>
                <a:ea typeface="Lato"/>
                <a:cs typeface="Lato"/>
              </a:rPr>
              <a:t> </a:t>
            </a:r>
            <a:r>
              <a:rPr lang="en-US" sz="1600" dirty="0" err="1">
                <a:latin typeface="Arial"/>
                <a:ea typeface="Lato"/>
                <a:cs typeface="Lato"/>
              </a:rPr>
              <a:t>conséquence</a:t>
            </a:r>
            <a:r>
              <a:rPr lang="en-US" sz="1600" dirty="0">
                <a:latin typeface="Arial"/>
                <a:ea typeface="Lato"/>
                <a:cs typeface="Lato"/>
              </a:rPr>
              <a:t>.</a:t>
            </a:r>
          </a:p>
          <a:p>
            <a:endParaRPr lang="en-US" sz="1600" dirty="0">
              <a:latin typeface="Arial"/>
              <a:cs typeface="Calibri"/>
            </a:endParaRPr>
          </a:p>
        </p:txBody>
      </p:sp>
      <p:sp>
        <p:nvSpPr>
          <p:cNvPr id="2" name="ZoneTexte 1">
            <a:extLst>
              <a:ext uri="{FF2B5EF4-FFF2-40B4-BE49-F238E27FC236}">
                <a16:creationId xmlns:a16="http://schemas.microsoft.com/office/drawing/2014/main" id="{4CD28D5A-CEB6-3597-EAA6-4E11B4270539}"/>
              </a:ext>
            </a:extLst>
          </p:cNvPr>
          <p:cNvSpPr txBox="1"/>
          <p:nvPr/>
        </p:nvSpPr>
        <p:spPr>
          <a:xfrm>
            <a:off x="727495" y="310551"/>
            <a:ext cx="83359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dirty="0">
                <a:latin typeface="Arial"/>
                <a:cs typeface="Arial"/>
              </a:rPr>
              <a:t>Quelle proximité faut-il avec le dirigeant pour en être la plume ?</a:t>
            </a:r>
            <a:endParaRPr lang="fr-FR">
              <a:latin typeface="Arial"/>
              <a:cs typeface="Arial"/>
            </a:endParaRPr>
          </a:p>
        </p:txBody>
      </p:sp>
    </p:spTree>
    <p:extLst>
      <p:ext uri="{BB962C8B-B14F-4D97-AF65-F5344CB8AC3E}">
        <p14:creationId xmlns:p14="http://schemas.microsoft.com/office/powerpoint/2010/main" val="1444867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17EE42E-F29C-8232-A28B-312D82CF909F}"/>
              </a:ext>
            </a:extLst>
          </p:cNvPr>
          <p:cNvSpPr txBox="1"/>
          <p:nvPr/>
        </p:nvSpPr>
        <p:spPr>
          <a:xfrm>
            <a:off x="770626" y="1273835"/>
            <a:ext cx="1113957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a:t>
            </a:r>
            <a:r>
              <a:rPr lang="en-US" sz="1600" dirty="0">
                <a:latin typeface="Arial"/>
                <a:ea typeface="Lato"/>
                <a:cs typeface="Lato"/>
              </a:rPr>
              <a:t> Pour ma part, je </a:t>
            </a:r>
            <a:r>
              <a:rPr lang="en-US" sz="1600" err="1">
                <a:latin typeface="Arial"/>
                <a:ea typeface="Lato"/>
                <a:cs typeface="Lato"/>
              </a:rPr>
              <a:t>n’interviens</a:t>
            </a:r>
            <a:r>
              <a:rPr lang="en-US" sz="1600" dirty="0">
                <a:latin typeface="Arial"/>
                <a:ea typeface="Lato"/>
                <a:cs typeface="Lato"/>
              </a:rPr>
              <a:t> pas sur </a:t>
            </a:r>
            <a:r>
              <a:rPr lang="en-US" sz="1600" err="1">
                <a:latin typeface="Arial"/>
                <a:ea typeface="Lato"/>
                <a:cs typeface="Lato"/>
              </a:rPr>
              <a:t>cette</a:t>
            </a:r>
            <a:r>
              <a:rPr lang="en-US" sz="1600" dirty="0">
                <a:latin typeface="Arial"/>
                <a:ea typeface="Lato"/>
                <a:cs typeface="Lato"/>
              </a:rPr>
              <a:t> </a:t>
            </a:r>
            <a:r>
              <a:rPr lang="en-US" sz="1600" err="1">
                <a:latin typeface="Arial"/>
                <a:ea typeface="Lato"/>
                <a:cs typeface="Lato"/>
              </a:rPr>
              <a:t>partie</a:t>
            </a:r>
            <a:r>
              <a:rPr lang="en-US" sz="1600" dirty="0">
                <a:latin typeface="Arial"/>
                <a:ea typeface="Lato"/>
                <a:cs typeface="Lato"/>
              </a:rPr>
              <a:t> </a:t>
            </a:r>
            <a:r>
              <a:rPr lang="en-US" sz="1600" err="1">
                <a:latin typeface="Arial"/>
                <a:ea typeface="Lato"/>
                <a:cs typeface="Lato"/>
              </a:rPr>
              <a:t>liée</a:t>
            </a:r>
            <a:r>
              <a:rPr lang="en-US" sz="1600" dirty="0">
                <a:latin typeface="Arial"/>
                <a:ea typeface="Lato"/>
                <a:cs typeface="Lato"/>
              </a:rPr>
              <a:t> à </a:t>
            </a:r>
            <a:r>
              <a:rPr lang="en-US" sz="1600" err="1">
                <a:latin typeface="Arial"/>
                <a:ea typeface="Lato"/>
                <a:cs typeface="Lato"/>
              </a:rPr>
              <a:t>l’élocution</a:t>
            </a:r>
            <a:r>
              <a:rPr lang="en-US" sz="1600" dirty="0">
                <a:latin typeface="Arial"/>
                <a:ea typeface="Lato"/>
                <a:cs typeface="Lato"/>
              </a:rPr>
              <a:t> du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mais</a:t>
            </a:r>
            <a:r>
              <a:rPr lang="en-US" sz="1600" dirty="0">
                <a:latin typeface="Arial"/>
                <a:ea typeface="Lato"/>
                <a:cs typeface="Lato"/>
              </a:rPr>
              <a:t> </a:t>
            </a:r>
            <a:r>
              <a:rPr lang="en-US" sz="1600" err="1">
                <a:latin typeface="Arial"/>
                <a:ea typeface="Lato"/>
                <a:cs typeface="Lato"/>
              </a:rPr>
              <a:t>davantage</a:t>
            </a:r>
            <a:r>
              <a:rPr lang="en-US" sz="1600" dirty="0">
                <a:latin typeface="Arial"/>
                <a:ea typeface="Lato"/>
                <a:cs typeface="Lato"/>
              </a:rPr>
              <a:t> sur le </a:t>
            </a:r>
            <a:r>
              <a:rPr lang="en-US" sz="1600" err="1">
                <a:latin typeface="Arial"/>
                <a:ea typeface="Lato"/>
                <a:cs typeface="Lato"/>
              </a:rPr>
              <a:t>rédactionnel</a:t>
            </a:r>
            <a:r>
              <a:rPr lang="en-US" sz="1600" dirty="0">
                <a:latin typeface="Arial"/>
                <a:ea typeface="Lato"/>
                <a:cs typeface="Lato"/>
              </a:rPr>
              <a:t> </a:t>
            </a:r>
            <a:r>
              <a:rPr lang="en-US" sz="1600" err="1">
                <a:latin typeface="Arial"/>
                <a:ea typeface="Lato"/>
                <a:cs typeface="Lato"/>
              </a:rPr>
              <a:t>pur</a:t>
            </a:r>
            <a:r>
              <a:rPr lang="en-US" sz="1600" dirty="0">
                <a:latin typeface="Arial"/>
                <a:ea typeface="Lato"/>
                <a:cs typeface="Lato"/>
              </a:rPr>
              <a:t>. </a:t>
            </a:r>
            <a:r>
              <a:rPr lang="en-US" sz="1600" err="1">
                <a:latin typeface="Arial"/>
                <a:ea typeface="Lato"/>
                <a:cs typeface="Lato"/>
              </a:rPr>
              <a:t>Néanmoins</a:t>
            </a:r>
            <a:r>
              <a:rPr lang="en-US" sz="1600" dirty="0">
                <a:latin typeface="Arial"/>
                <a:ea typeface="Lato"/>
                <a:cs typeface="Lato"/>
              </a:rPr>
              <a:t> </a:t>
            </a:r>
            <a:r>
              <a:rPr lang="en-US" sz="1600" err="1">
                <a:latin typeface="Arial"/>
                <a:ea typeface="Lato"/>
                <a:cs typeface="Lato"/>
              </a:rPr>
              <a:t>cette</a:t>
            </a:r>
            <a:r>
              <a:rPr lang="en-US" sz="1600" dirty="0">
                <a:latin typeface="Arial"/>
                <a:ea typeface="Lato"/>
                <a:cs typeface="Lato"/>
              </a:rPr>
              <a:t> pratique </a:t>
            </a:r>
            <a:r>
              <a:rPr lang="en-US" sz="1600" err="1">
                <a:latin typeface="Arial"/>
                <a:ea typeface="Lato"/>
                <a:cs typeface="Lato"/>
              </a:rPr>
              <a:t>est</a:t>
            </a:r>
            <a:r>
              <a:rPr lang="en-US" sz="1600" dirty="0">
                <a:latin typeface="Arial"/>
                <a:ea typeface="Lato"/>
                <a:cs typeface="Lato"/>
              </a:rPr>
              <a:t> un pendant </a:t>
            </a:r>
            <a:r>
              <a:rPr lang="en-US" sz="1600" err="1">
                <a:latin typeface="Arial"/>
                <a:ea typeface="Lato"/>
                <a:cs typeface="Lato"/>
              </a:rPr>
              <a:t>essentiel</a:t>
            </a:r>
            <a:r>
              <a:rPr lang="en-US" sz="1600" dirty="0">
                <a:latin typeface="Arial"/>
                <a:ea typeface="Lato"/>
                <a:cs typeface="Lato"/>
              </a:rPr>
              <a:t> du travail que nous </a:t>
            </a:r>
            <a:r>
              <a:rPr lang="en-US" sz="1600" err="1">
                <a:latin typeface="Arial"/>
                <a:ea typeface="Lato"/>
                <a:cs typeface="Lato"/>
              </a:rPr>
              <a:t>réalisons</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a:t>
            </a:r>
            <a:r>
              <a:rPr lang="en-US" sz="1600" err="1">
                <a:latin typeface="Arial"/>
                <a:ea typeface="Lato"/>
                <a:cs typeface="Lato"/>
              </a:rPr>
              <a:t>amont</a:t>
            </a:r>
            <a:r>
              <a:rPr lang="en-US" sz="1600" dirty="0">
                <a:latin typeface="Arial"/>
                <a:ea typeface="Lato"/>
                <a:cs typeface="Lato"/>
              </a:rPr>
              <a:t>. </a:t>
            </a:r>
            <a:r>
              <a:rPr lang="en-US" sz="1600" b="1" dirty="0">
                <a:latin typeface="Arial"/>
                <a:ea typeface="Lato"/>
                <a:cs typeface="Lato"/>
              </a:rPr>
              <a:t>Le </a:t>
            </a:r>
            <a:r>
              <a:rPr lang="en-US" sz="1600" b="1" err="1">
                <a:latin typeface="Arial"/>
                <a:ea typeface="Lato"/>
                <a:cs typeface="Lato"/>
              </a:rPr>
              <a:t>discours</a:t>
            </a:r>
            <a:r>
              <a:rPr lang="en-US" sz="1600" b="1" dirty="0">
                <a:latin typeface="Arial"/>
                <a:ea typeface="Lato"/>
                <a:cs typeface="Lato"/>
              </a:rPr>
              <a:t> </a:t>
            </a:r>
            <a:r>
              <a:rPr lang="en-US" sz="1600" b="1" err="1">
                <a:latin typeface="Arial"/>
                <a:ea typeface="Lato"/>
                <a:cs typeface="Lato"/>
              </a:rPr>
              <a:t>n’est</a:t>
            </a:r>
            <a:r>
              <a:rPr lang="en-US" sz="1600" b="1" dirty="0">
                <a:latin typeface="Arial"/>
                <a:ea typeface="Lato"/>
                <a:cs typeface="Lato"/>
              </a:rPr>
              <a:t> pas </a:t>
            </a:r>
            <a:r>
              <a:rPr lang="en-US" sz="1600" b="1" err="1">
                <a:latin typeface="Arial"/>
                <a:ea typeface="Lato"/>
                <a:cs typeface="Lato"/>
              </a:rPr>
              <a:t>qu’un</a:t>
            </a:r>
            <a:r>
              <a:rPr lang="en-US" sz="1600" b="1" dirty="0">
                <a:latin typeface="Arial"/>
                <a:ea typeface="Lato"/>
                <a:cs typeface="Lato"/>
              </a:rPr>
              <a:t> </a:t>
            </a:r>
            <a:r>
              <a:rPr lang="en-US" sz="1600" b="1" err="1">
                <a:latin typeface="Arial"/>
                <a:ea typeface="Lato"/>
                <a:cs typeface="Lato"/>
              </a:rPr>
              <a:t>texte</a:t>
            </a:r>
            <a:r>
              <a:rPr lang="en-US" sz="1600" b="1" dirty="0">
                <a:latin typeface="Arial"/>
                <a:ea typeface="Lato"/>
                <a:cs typeface="Lato"/>
              </a:rPr>
              <a:t>, il </a:t>
            </a:r>
            <a:r>
              <a:rPr lang="en-US" sz="1600" b="1" err="1">
                <a:latin typeface="Arial"/>
                <a:ea typeface="Lato"/>
                <a:cs typeface="Lato"/>
              </a:rPr>
              <a:t>constitue</a:t>
            </a:r>
            <a:r>
              <a:rPr lang="en-US" sz="1600" b="1" dirty="0">
                <a:latin typeface="Arial"/>
                <a:ea typeface="Lato"/>
                <a:cs typeface="Lato"/>
              </a:rPr>
              <a:t> </a:t>
            </a:r>
            <a:r>
              <a:rPr lang="en-US" sz="1600" b="1" err="1">
                <a:latin typeface="Arial"/>
                <a:ea typeface="Lato"/>
                <a:cs typeface="Lato"/>
              </a:rPr>
              <a:t>une</a:t>
            </a:r>
            <a:r>
              <a:rPr lang="en-US" sz="1600" b="1" dirty="0">
                <a:latin typeface="Arial"/>
                <a:ea typeface="Lato"/>
                <a:cs typeface="Lato"/>
              </a:rPr>
              <a:t> performance </a:t>
            </a:r>
            <a:r>
              <a:rPr lang="en-US" sz="1600" b="1" err="1">
                <a:latin typeface="Arial"/>
                <a:ea typeface="Lato"/>
                <a:cs typeface="Lato"/>
              </a:rPr>
              <a:t>en</a:t>
            </a:r>
            <a:r>
              <a:rPr lang="en-US" sz="1600" b="1" dirty="0">
                <a:latin typeface="Arial"/>
                <a:ea typeface="Lato"/>
                <a:cs typeface="Lato"/>
              </a:rPr>
              <a:t> soi et passe par de </a:t>
            </a:r>
            <a:r>
              <a:rPr lang="en-US" sz="1600" b="1" dirty="0" err="1">
                <a:latin typeface="Arial"/>
                <a:ea typeface="Lato"/>
                <a:cs typeface="Lato"/>
              </a:rPr>
              <a:t>nombreux</a:t>
            </a:r>
            <a:r>
              <a:rPr lang="en-US" sz="1600" b="1" dirty="0">
                <a:latin typeface="Arial"/>
                <a:ea typeface="Lato"/>
                <a:cs typeface="Lato"/>
              </a:rPr>
              <a:t> </a:t>
            </a:r>
            <a:r>
              <a:rPr lang="en-US" sz="1600" b="1" dirty="0" err="1">
                <a:latin typeface="Arial"/>
                <a:ea typeface="Lato"/>
                <a:cs typeface="Lato"/>
              </a:rPr>
              <a:t>éléments</a:t>
            </a:r>
            <a:r>
              <a:rPr lang="en-US" sz="1600" b="1" dirty="0">
                <a:latin typeface="Arial"/>
                <a:ea typeface="Lato"/>
                <a:cs typeface="Lato"/>
              </a:rPr>
              <a:t> non-</a:t>
            </a:r>
            <a:r>
              <a:rPr lang="en-US" sz="1600" b="1" dirty="0" err="1">
                <a:latin typeface="Arial"/>
                <a:ea typeface="Lato"/>
                <a:cs typeface="Lato"/>
              </a:rPr>
              <a:t>verbaux</a:t>
            </a:r>
            <a:r>
              <a:rPr lang="en-US" sz="1600" b="1" dirty="0">
                <a:latin typeface="Arial"/>
                <a:ea typeface="Lato"/>
                <a:cs typeface="Lato"/>
              </a:rPr>
              <a:t> : </a:t>
            </a:r>
            <a:r>
              <a:rPr lang="en-US" sz="1600" b="1" dirty="0" err="1">
                <a:latin typeface="Arial"/>
                <a:ea typeface="Lato"/>
                <a:cs typeface="Lato"/>
              </a:rPr>
              <a:t>une</a:t>
            </a:r>
            <a:r>
              <a:rPr lang="en-US" sz="1600" b="1" dirty="0">
                <a:latin typeface="Arial"/>
                <a:ea typeface="Lato"/>
                <a:cs typeface="Lato"/>
              </a:rPr>
              <a:t> </a:t>
            </a:r>
            <a:r>
              <a:rPr lang="en-US" sz="1600" b="1" dirty="0" err="1">
                <a:latin typeface="Arial"/>
                <a:ea typeface="Lato"/>
                <a:cs typeface="Lato"/>
              </a:rPr>
              <a:t>gestuelle</a:t>
            </a:r>
            <a:r>
              <a:rPr lang="en-US" sz="1600" b="1" dirty="0">
                <a:latin typeface="Arial"/>
                <a:ea typeface="Lato"/>
                <a:cs typeface="Lato"/>
              </a:rPr>
              <a:t>, </a:t>
            </a:r>
            <a:r>
              <a:rPr lang="en-US" sz="1600" b="1" dirty="0" err="1">
                <a:latin typeface="Arial"/>
                <a:ea typeface="Lato"/>
                <a:cs typeface="Lato"/>
              </a:rPr>
              <a:t>une</a:t>
            </a:r>
            <a:r>
              <a:rPr lang="en-US" sz="1600" b="1" dirty="0">
                <a:latin typeface="Arial"/>
                <a:ea typeface="Lato"/>
                <a:cs typeface="Lato"/>
              </a:rPr>
              <a:t> posture, un silence, </a:t>
            </a:r>
            <a:r>
              <a:rPr lang="en-US" sz="1600" b="1" dirty="0" err="1">
                <a:latin typeface="Arial"/>
                <a:ea typeface="Lato"/>
                <a:cs typeface="Lato"/>
              </a:rPr>
              <a:t>une</a:t>
            </a:r>
            <a:r>
              <a:rPr lang="en-US" sz="1600" b="1" dirty="0">
                <a:latin typeface="Arial"/>
                <a:ea typeface="Lato"/>
                <a:cs typeface="Lato"/>
              </a:rPr>
              <a:t> occupation de </a:t>
            </a:r>
            <a:r>
              <a:rPr lang="en-US" sz="1600" b="1" dirty="0" err="1">
                <a:latin typeface="Arial"/>
                <a:ea typeface="Lato"/>
                <a:cs typeface="Lato"/>
              </a:rPr>
              <a:t>l’espace</a:t>
            </a:r>
            <a:r>
              <a:rPr lang="en-US" sz="1600" b="1" dirty="0">
                <a:latin typeface="Arial"/>
                <a:ea typeface="Lato"/>
                <a:cs typeface="Lato"/>
              </a:rPr>
              <a:t>… </a:t>
            </a:r>
            <a:r>
              <a:rPr lang="en-US" sz="1600" dirty="0" err="1">
                <a:latin typeface="Arial"/>
                <a:ea typeface="Lato"/>
                <a:cs typeface="Lato"/>
              </a:rPr>
              <a:t>D’ailleurs</a:t>
            </a:r>
            <a:r>
              <a:rPr lang="en-US" sz="1600" dirty="0">
                <a:latin typeface="Arial"/>
                <a:ea typeface="Lato"/>
                <a:cs typeface="Lato"/>
              </a:rPr>
              <a:t>, le silence </a:t>
            </a:r>
            <a:r>
              <a:rPr lang="en-US" sz="1600" dirty="0" err="1">
                <a:latin typeface="Arial"/>
                <a:ea typeface="Lato"/>
                <a:cs typeface="Lato"/>
              </a:rPr>
              <a:t>est</a:t>
            </a:r>
            <a:r>
              <a:rPr lang="en-US" sz="1600" dirty="0">
                <a:latin typeface="Arial"/>
                <a:ea typeface="Lato"/>
                <a:cs typeface="Lato"/>
              </a:rPr>
              <a:t> </a:t>
            </a:r>
            <a:r>
              <a:rPr lang="en-US" sz="1600" dirty="0" err="1">
                <a:latin typeface="Arial"/>
                <a:ea typeface="Lato"/>
                <a:cs typeface="Lato"/>
              </a:rPr>
              <a:t>une</a:t>
            </a:r>
            <a:r>
              <a:rPr lang="en-US" sz="1600" dirty="0">
                <a:latin typeface="Arial"/>
                <a:ea typeface="Lato"/>
                <a:cs typeface="Lato"/>
              </a:rPr>
              <a:t> notion qui me </a:t>
            </a:r>
            <a:r>
              <a:rPr lang="en-US" sz="1600" dirty="0" err="1">
                <a:latin typeface="Arial"/>
                <a:ea typeface="Lato"/>
                <a:cs typeface="Lato"/>
              </a:rPr>
              <a:t>semble</a:t>
            </a:r>
            <a:r>
              <a:rPr lang="en-US" sz="1600" dirty="0">
                <a:latin typeface="Arial"/>
                <a:ea typeface="Lato"/>
                <a:cs typeface="Lato"/>
              </a:rPr>
              <a:t> beaucoup trop sous-</a:t>
            </a:r>
            <a:r>
              <a:rPr lang="en-US" sz="1600" dirty="0" err="1">
                <a:latin typeface="Arial"/>
                <a:ea typeface="Lato"/>
                <a:cs typeface="Lato"/>
              </a:rPr>
              <a:t>exploitée</a:t>
            </a:r>
            <a:r>
              <a:rPr lang="en-US" sz="1600" dirty="0">
                <a:latin typeface="Arial"/>
                <a:ea typeface="Lato"/>
                <a:cs typeface="Lato"/>
              </a:rPr>
              <a:t>, </a:t>
            </a:r>
            <a:r>
              <a:rPr lang="en-US" sz="1600" dirty="0" err="1">
                <a:latin typeface="Arial"/>
                <a:ea typeface="Lato"/>
                <a:cs typeface="Lato"/>
              </a:rPr>
              <a:t>dont</a:t>
            </a:r>
            <a:r>
              <a:rPr lang="en-US" sz="1600" dirty="0">
                <a:latin typeface="Arial"/>
                <a:ea typeface="Lato"/>
                <a:cs typeface="Lato"/>
              </a:rPr>
              <a:t> nous </a:t>
            </a:r>
            <a:r>
              <a:rPr lang="en-US" sz="1600" dirty="0" err="1">
                <a:latin typeface="Arial"/>
                <a:ea typeface="Lato"/>
                <a:cs typeface="Lato"/>
              </a:rPr>
              <a:t>avons</a:t>
            </a:r>
            <a:r>
              <a:rPr lang="en-US" sz="1600" dirty="0">
                <a:latin typeface="Arial"/>
                <a:ea typeface="Lato"/>
                <a:cs typeface="Lato"/>
              </a:rPr>
              <a:t> tendance à </a:t>
            </a:r>
            <a:r>
              <a:rPr lang="en-US" sz="1600" dirty="0" err="1">
                <a:latin typeface="Arial"/>
                <a:ea typeface="Lato"/>
                <a:cs typeface="Lato"/>
              </a:rPr>
              <a:t>oublier</a:t>
            </a:r>
            <a:r>
              <a:rPr lang="en-US" sz="1600" dirty="0">
                <a:latin typeface="Arial"/>
                <a:ea typeface="Lato"/>
                <a:cs typeface="Lato"/>
              </a:rPr>
              <a:t> les </a:t>
            </a:r>
            <a:r>
              <a:rPr lang="en-US" sz="1600" dirty="0" err="1">
                <a:latin typeface="Arial"/>
                <a:ea typeface="Lato"/>
                <a:cs typeface="Lato"/>
              </a:rPr>
              <a:t>vertus</a:t>
            </a:r>
            <a:r>
              <a:rPr lang="en-US" sz="1600" dirty="0">
                <a:latin typeface="Arial"/>
                <a:ea typeface="Lato"/>
                <a:cs typeface="Lato"/>
              </a:rPr>
              <a:t>. </a:t>
            </a:r>
          </a:p>
          <a:p>
            <a:endParaRPr lang="en-US" sz="1600" dirty="0">
              <a:latin typeface="Arial"/>
              <a:ea typeface="Lato"/>
              <a:cs typeface="Lato"/>
            </a:endParaRPr>
          </a:p>
          <a:p>
            <a:r>
              <a:rPr lang="en-US" sz="1600" b="1" dirty="0">
                <a:latin typeface="Arial"/>
                <a:ea typeface="Lato"/>
                <a:cs typeface="Lato"/>
              </a:rPr>
              <a:t>E-B. L. : </a:t>
            </a:r>
            <a:r>
              <a:rPr lang="en-US" sz="1600" err="1">
                <a:latin typeface="Arial"/>
                <a:ea typeface="Lato"/>
                <a:cs typeface="Lato"/>
              </a:rPr>
              <a:t>L’enjeu</a:t>
            </a:r>
            <a:r>
              <a:rPr lang="en-US" sz="1600" dirty="0">
                <a:latin typeface="Arial"/>
                <a:ea typeface="Lato"/>
                <a:cs typeface="Lato"/>
              </a:rPr>
              <a:t> du </a:t>
            </a:r>
            <a:r>
              <a:rPr lang="en-US" sz="1600" err="1">
                <a:latin typeface="Arial"/>
                <a:ea typeface="Lato"/>
                <a:cs typeface="Lato"/>
              </a:rPr>
              <a:t>mediatraining</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capital et </a:t>
            </a:r>
            <a:r>
              <a:rPr lang="en-US" sz="1600" err="1">
                <a:latin typeface="Arial"/>
                <a:ea typeface="Lato"/>
                <a:cs typeface="Lato"/>
              </a:rPr>
              <a:t>j’y</a:t>
            </a:r>
            <a:r>
              <a:rPr lang="en-US" sz="1600" dirty="0">
                <a:latin typeface="Arial"/>
                <a:ea typeface="Lato"/>
                <a:cs typeface="Lato"/>
              </a:rPr>
              <a:t> </a:t>
            </a:r>
            <a:r>
              <a:rPr lang="en-US" sz="1600" err="1">
                <a:latin typeface="Arial"/>
                <a:ea typeface="Lato"/>
                <a:cs typeface="Lato"/>
              </a:rPr>
              <a:t>pense</a:t>
            </a:r>
            <a:r>
              <a:rPr lang="en-US" sz="1600" dirty="0">
                <a:latin typeface="Arial"/>
                <a:ea typeface="Lato"/>
                <a:cs typeface="Lato"/>
              </a:rPr>
              <a:t> </a:t>
            </a:r>
            <a:r>
              <a:rPr lang="en-US" sz="1600" err="1">
                <a:latin typeface="Arial"/>
                <a:ea typeface="Lato"/>
                <a:cs typeface="Lato"/>
              </a:rPr>
              <a:t>lors</a:t>
            </a:r>
            <a:r>
              <a:rPr lang="en-US" sz="1600" dirty="0">
                <a:latin typeface="Arial"/>
                <a:ea typeface="Lato"/>
                <a:cs typeface="Lato"/>
              </a:rPr>
              <a:t> de la </a:t>
            </a:r>
            <a:r>
              <a:rPr lang="en-US" sz="1600" err="1">
                <a:latin typeface="Arial"/>
                <a:ea typeface="Lato"/>
                <a:cs typeface="Lato"/>
              </a:rPr>
              <a:t>rédaction</a:t>
            </a:r>
            <a:r>
              <a:rPr lang="en-US" sz="1600" dirty="0">
                <a:latin typeface="Arial"/>
                <a:ea typeface="Lato"/>
                <a:cs typeface="Lato"/>
              </a:rPr>
              <a:t> d’un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puisque</a:t>
            </a:r>
            <a:r>
              <a:rPr lang="en-US" sz="1600" dirty="0">
                <a:latin typeface="Arial"/>
                <a:ea typeface="Lato"/>
                <a:cs typeface="Lato"/>
              </a:rPr>
              <a:t> je me le </a:t>
            </a:r>
            <a:r>
              <a:rPr lang="en-US" sz="1600" err="1">
                <a:latin typeface="Arial"/>
                <a:ea typeface="Lato"/>
                <a:cs typeface="Lato"/>
              </a:rPr>
              <a:t>représente</a:t>
            </a:r>
            <a:r>
              <a:rPr lang="en-US" sz="1600" dirty="0">
                <a:latin typeface="Arial"/>
                <a:ea typeface="Lato"/>
                <a:cs typeface="Lato"/>
              </a:rPr>
              <a:t> « </a:t>
            </a:r>
            <a:r>
              <a:rPr lang="en-US" sz="1600" err="1">
                <a:latin typeface="Arial"/>
                <a:ea typeface="Lato"/>
                <a:cs typeface="Lato"/>
              </a:rPr>
              <a:t>dit</a:t>
            </a:r>
            <a:r>
              <a:rPr lang="en-US" sz="1600" dirty="0">
                <a:latin typeface="Arial"/>
                <a:ea typeface="Lato"/>
                <a:cs typeface="Lato"/>
              </a:rPr>
              <a:t> ». Mais, je ne </a:t>
            </a:r>
            <a:r>
              <a:rPr lang="en-US" sz="1600" err="1">
                <a:latin typeface="Arial"/>
                <a:ea typeface="Lato"/>
                <a:cs typeface="Lato"/>
              </a:rPr>
              <a:t>m’occupe</a:t>
            </a:r>
            <a:r>
              <a:rPr lang="en-US" sz="1600" dirty="0">
                <a:latin typeface="Arial"/>
                <a:ea typeface="Lato"/>
                <a:cs typeface="Lato"/>
              </a:rPr>
              <a:t> pas de </a:t>
            </a:r>
            <a:r>
              <a:rPr lang="en-US" sz="1600" err="1">
                <a:latin typeface="Arial"/>
                <a:ea typeface="Lato"/>
                <a:cs typeface="Lato"/>
              </a:rPr>
              <a:t>cette</a:t>
            </a:r>
            <a:r>
              <a:rPr lang="en-US" sz="1600" dirty="0">
                <a:latin typeface="Arial"/>
                <a:ea typeface="Lato"/>
                <a:cs typeface="Lato"/>
              </a:rPr>
              <a:t> </a:t>
            </a:r>
            <a:r>
              <a:rPr lang="en-US" sz="1600" err="1">
                <a:latin typeface="Arial"/>
                <a:ea typeface="Lato"/>
                <a:cs typeface="Lato"/>
              </a:rPr>
              <a:t>partie</a:t>
            </a:r>
            <a:r>
              <a:rPr lang="en-US" sz="1600" dirty="0">
                <a:latin typeface="Arial"/>
                <a:ea typeface="Lato"/>
                <a:cs typeface="Lato"/>
              </a:rPr>
              <a:t> non plus. De plus, </a:t>
            </a:r>
            <a:r>
              <a:rPr lang="en-US" sz="1600" err="1">
                <a:latin typeface="Arial"/>
                <a:ea typeface="Lato"/>
                <a:cs typeface="Lato"/>
              </a:rPr>
              <a:t>un certain</a:t>
            </a:r>
            <a:r>
              <a:rPr lang="en-US" sz="1600" dirty="0">
                <a:latin typeface="Arial"/>
                <a:ea typeface="Lato"/>
                <a:cs typeface="Lato"/>
              </a:rPr>
              <a:t> </a:t>
            </a:r>
            <a:r>
              <a:rPr lang="en-US" sz="1600" err="1">
                <a:latin typeface="Arial"/>
                <a:ea typeface="Lato"/>
                <a:cs typeface="Lato"/>
              </a:rPr>
              <a:t>nombre</a:t>
            </a:r>
            <a:r>
              <a:rPr lang="en-US" sz="1600" dirty="0">
                <a:latin typeface="Arial"/>
                <a:ea typeface="Lato"/>
                <a:cs typeface="Lato"/>
              </a:rPr>
              <a:t> de </a:t>
            </a:r>
            <a:r>
              <a:rPr lang="en-US" sz="1600" err="1">
                <a:latin typeface="Arial"/>
                <a:ea typeface="Lato"/>
                <a:cs typeface="Lato"/>
              </a:rPr>
              <a:t>dirigeants</a:t>
            </a:r>
            <a:r>
              <a:rPr lang="en-US" sz="1600" dirty="0">
                <a:latin typeface="Arial"/>
                <a:ea typeface="Lato"/>
                <a:cs typeface="Lato"/>
              </a:rPr>
              <a:t> de </a:t>
            </a:r>
            <a:r>
              <a:rPr lang="en-US" sz="1600" err="1">
                <a:latin typeface="Arial"/>
                <a:ea typeface="Lato"/>
                <a:cs typeface="Lato"/>
              </a:rPr>
              <a:t>l’ONU</a:t>
            </a:r>
            <a:r>
              <a:rPr lang="en-US" sz="1600" dirty="0">
                <a:latin typeface="Arial"/>
                <a:ea typeface="Lato"/>
                <a:cs typeface="Lato"/>
              </a:rPr>
              <a:t> </a:t>
            </a:r>
            <a:r>
              <a:rPr lang="en-US" sz="1600" err="1">
                <a:latin typeface="Arial"/>
                <a:ea typeface="Lato"/>
                <a:cs typeface="Lato"/>
              </a:rPr>
              <a:t>estiment</a:t>
            </a:r>
            <a:r>
              <a:rPr lang="en-US" sz="1600" dirty="0">
                <a:latin typeface="Arial"/>
                <a:ea typeface="Lato"/>
                <a:cs typeface="Lato"/>
              </a:rPr>
              <a:t> que </a:t>
            </a:r>
            <a:r>
              <a:rPr lang="en-US" sz="1600" b="1" dirty="0">
                <a:latin typeface="Arial"/>
                <a:ea typeface="Lato"/>
                <a:cs typeface="Lato"/>
              </a:rPr>
              <a:t>la communication doit </a:t>
            </a:r>
            <a:r>
              <a:rPr lang="en-US" sz="1600" b="1" err="1">
                <a:latin typeface="Arial"/>
                <a:ea typeface="Lato"/>
                <a:cs typeface="Lato"/>
              </a:rPr>
              <a:t>servir</a:t>
            </a:r>
            <a:r>
              <a:rPr lang="en-US" sz="1600" b="1" dirty="0">
                <a:latin typeface="Arial"/>
                <a:ea typeface="Lato"/>
                <a:cs typeface="Lato"/>
              </a:rPr>
              <a:t> au message, </a:t>
            </a:r>
            <a:r>
              <a:rPr lang="en-US" sz="1600" b="1" err="1">
                <a:latin typeface="Arial"/>
                <a:ea typeface="Lato"/>
                <a:cs typeface="Lato"/>
              </a:rPr>
              <a:t>mais</a:t>
            </a:r>
            <a:r>
              <a:rPr lang="en-US" sz="1600" b="1" dirty="0">
                <a:latin typeface="Arial"/>
                <a:ea typeface="Lato"/>
                <a:cs typeface="Lato"/>
              </a:rPr>
              <a:t> pas </a:t>
            </a:r>
            <a:r>
              <a:rPr lang="en-US" sz="1600" b="1" err="1">
                <a:latin typeface="Arial"/>
                <a:ea typeface="Lato"/>
                <a:cs typeface="Lato"/>
              </a:rPr>
              <a:t>être</a:t>
            </a:r>
            <a:r>
              <a:rPr lang="en-US" sz="1600" b="1" dirty="0">
                <a:latin typeface="Arial"/>
                <a:ea typeface="Lato"/>
                <a:cs typeface="Lato"/>
              </a:rPr>
              <a:t> le </a:t>
            </a:r>
            <a:r>
              <a:rPr lang="en-US" sz="1600" b="1" err="1">
                <a:latin typeface="Arial"/>
                <a:ea typeface="Lato"/>
                <a:cs typeface="Lato"/>
              </a:rPr>
              <a:t>cœur</a:t>
            </a:r>
            <a:r>
              <a:rPr lang="en-US" sz="1600" b="1" dirty="0">
                <a:latin typeface="Arial"/>
                <a:ea typeface="Lato"/>
                <a:cs typeface="Lato"/>
              </a:rPr>
              <a:t> du message</a:t>
            </a:r>
            <a:r>
              <a:rPr lang="en-US" sz="1600" dirty="0">
                <a:latin typeface="Arial"/>
                <a:ea typeface="Lato"/>
                <a:cs typeface="Lato"/>
              </a:rPr>
              <a:t>, et </a:t>
            </a:r>
            <a:r>
              <a:rPr lang="en-US" sz="1600" err="1">
                <a:latin typeface="Arial"/>
                <a:ea typeface="Lato"/>
                <a:cs typeface="Lato"/>
              </a:rPr>
              <a:t>qu’ils</a:t>
            </a:r>
            <a:r>
              <a:rPr lang="en-US" sz="1600" dirty="0">
                <a:latin typeface="Arial"/>
                <a:ea typeface="Lato"/>
                <a:cs typeface="Lato"/>
              </a:rPr>
              <a:t> </a:t>
            </a:r>
            <a:r>
              <a:rPr lang="en-US" sz="1600" err="1">
                <a:latin typeface="Arial"/>
                <a:ea typeface="Lato"/>
                <a:cs typeface="Lato"/>
              </a:rPr>
              <a:t>n’ont</a:t>
            </a:r>
            <a:r>
              <a:rPr lang="en-US" sz="1600" dirty="0">
                <a:latin typeface="Arial"/>
                <a:ea typeface="Lato"/>
                <a:cs typeface="Lato"/>
              </a:rPr>
              <a:t> </a:t>
            </a:r>
            <a:r>
              <a:rPr lang="en-US" sz="1600" err="1">
                <a:latin typeface="Arial"/>
                <a:ea typeface="Lato"/>
                <a:cs typeface="Lato"/>
              </a:rPr>
              <a:t>d’ailleurs</a:t>
            </a:r>
            <a:r>
              <a:rPr lang="en-US" sz="1600" dirty="0">
                <a:latin typeface="Arial"/>
                <a:ea typeface="Lato"/>
                <a:cs typeface="Lato"/>
              </a:rPr>
              <a:t> pas à </a:t>
            </a:r>
            <a:r>
              <a:rPr lang="en-US" sz="1600" err="1">
                <a:latin typeface="Arial"/>
                <a:ea typeface="Lato"/>
                <a:cs typeface="Lato"/>
              </a:rPr>
              <a:t>convaincre</a:t>
            </a:r>
            <a:r>
              <a:rPr lang="en-US" sz="1600" dirty="0">
                <a:latin typeface="Arial"/>
                <a:ea typeface="Lato"/>
                <a:cs typeface="Lato"/>
              </a:rPr>
              <a:t> des clients, </a:t>
            </a:r>
            <a:r>
              <a:rPr lang="en-US" sz="1600" err="1">
                <a:latin typeface="Arial"/>
                <a:ea typeface="Lato"/>
                <a:cs typeface="Lato"/>
              </a:rPr>
              <a:t>mais</a:t>
            </a:r>
            <a:r>
              <a:rPr lang="en-US" sz="1600" dirty="0">
                <a:latin typeface="Arial"/>
                <a:ea typeface="Lato"/>
                <a:cs typeface="Lato"/>
              </a:rPr>
              <a:t> des </a:t>
            </a:r>
            <a:r>
              <a:rPr lang="en-US" sz="1600" err="1">
                <a:latin typeface="Arial"/>
                <a:ea typeface="Lato"/>
                <a:cs typeface="Lato"/>
              </a:rPr>
              <a:t>États</a:t>
            </a:r>
            <a:r>
              <a:rPr lang="en-US" sz="1600" dirty="0">
                <a:latin typeface="Arial"/>
                <a:ea typeface="Lato"/>
                <a:cs typeface="Lato"/>
              </a:rPr>
              <a:t> </a:t>
            </a:r>
            <a:r>
              <a:rPr lang="en-US" sz="1600" err="1">
                <a:latin typeface="Arial"/>
                <a:ea typeface="Lato"/>
                <a:cs typeface="Lato"/>
              </a:rPr>
              <a:t>membres</a:t>
            </a:r>
            <a:r>
              <a:rPr lang="en-US" sz="1600" dirty="0">
                <a:latin typeface="Arial"/>
                <a:ea typeface="Lato"/>
                <a:cs typeface="Lato"/>
              </a:rPr>
              <a:t>, qui ne </a:t>
            </a:r>
            <a:r>
              <a:rPr lang="en-US" sz="1600" err="1">
                <a:latin typeface="Arial"/>
                <a:ea typeface="Lato"/>
                <a:cs typeface="Lato"/>
              </a:rPr>
              <a:t>sont</a:t>
            </a:r>
            <a:r>
              <a:rPr lang="en-US" sz="1600" dirty="0">
                <a:latin typeface="Arial"/>
                <a:ea typeface="Lato"/>
                <a:cs typeface="Lato"/>
              </a:rPr>
              <a:t> pas des </a:t>
            </a:r>
            <a:r>
              <a:rPr lang="en-US" sz="1600" err="1">
                <a:latin typeface="Arial"/>
                <a:ea typeface="Lato"/>
                <a:cs typeface="Lato"/>
              </a:rPr>
              <a:t>consommateurs</a:t>
            </a:r>
            <a:r>
              <a:rPr lang="en-US" sz="1600" dirty="0">
                <a:latin typeface="Arial"/>
                <a:ea typeface="Lato"/>
                <a:cs typeface="Lato"/>
              </a:rPr>
              <a:t>, </a:t>
            </a:r>
            <a:r>
              <a:rPr lang="en-US" sz="1600" err="1">
                <a:latin typeface="Arial"/>
                <a:ea typeface="Lato"/>
                <a:cs typeface="Lato"/>
              </a:rPr>
              <a:t>mais</a:t>
            </a:r>
            <a:r>
              <a:rPr lang="en-US" sz="1600" dirty="0">
                <a:latin typeface="Arial"/>
                <a:ea typeface="Lato"/>
                <a:cs typeface="Lato"/>
              </a:rPr>
              <a:t> des </a:t>
            </a:r>
            <a:r>
              <a:rPr lang="en-US" sz="1600" err="1">
                <a:latin typeface="Arial"/>
                <a:ea typeface="Lato"/>
                <a:cs typeface="Lato"/>
              </a:rPr>
              <a:t>Etats</a:t>
            </a:r>
            <a:r>
              <a:rPr lang="en-US" sz="1600" dirty="0">
                <a:latin typeface="Arial"/>
                <a:ea typeface="Lato"/>
                <a:cs typeface="Lato"/>
              </a:rPr>
              <a:t> souverains qui </a:t>
            </a:r>
            <a:r>
              <a:rPr lang="en-US" sz="1600" err="1">
                <a:latin typeface="Arial"/>
                <a:ea typeface="Lato"/>
                <a:cs typeface="Lato"/>
              </a:rPr>
              <a:t>choisissent</a:t>
            </a:r>
            <a:r>
              <a:rPr lang="en-US" sz="1600" dirty="0">
                <a:latin typeface="Arial"/>
                <a:ea typeface="Lato"/>
                <a:cs typeface="Lato"/>
              </a:rPr>
              <a:t> et </a:t>
            </a:r>
            <a:r>
              <a:rPr lang="en-US" sz="1600" err="1">
                <a:latin typeface="Arial"/>
                <a:ea typeface="Lato"/>
                <a:cs typeface="Lato"/>
              </a:rPr>
              <a:t>orientent</a:t>
            </a:r>
            <a:r>
              <a:rPr lang="en-US" sz="1600" dirty="0">
                <a:latin typeface="Arial"/>
                <a:ea typeface="Lato"/>
                <a:cs typeface="Lato"/>
              </a:rPr>
              <a:t>. </a:t>
            </a:r>
          </a:p>
          <a:p>
            <a:r>
              <a:rPr lang="en-US" sz="1600" dirty="0">
                <a:latin typeface="Arial"/>
                <a:ea typeface="Lato"/>
                <a:cs typeface="Lato"/>
              </a:rPr>
              <a:t>La crise sanitaire a </a:t>
            </a:r>
            <a:r>
              <a:rPr lang="en-US" sz="1600" err="1">
                <a:latin typeface="Arial"/>
                <a:ea typeface="Lato"/>
                <a:cs typeface="Lato"/>
              </a:rPr>
              <a:t>toutefois</a:t>
            </a:r>
            <a:r>
              <a:rPr lang="en-US" sz="1600" dirty="0">
                <a:latin typeface="Arial"/>
                <a:ea typeface="Lato"/>
                <a:cs typeface="Lato"/>
              </a:rPr>
              <a:t> </a:t>
            </a:r>
            <a:r>
              <a:rPr lang="en-US" sz="1600" err="1">
                <a:latin typeface="Arial"/>
                <a:ea typeface="Lato"/>
                <a:cs typeface="Lato"/>
              </a:rPr>
              <a:t>accéléré</a:t>
            </a:r>
            <a:r>
              <a:rPr lang="en-US" sz="1600" dirty="0">
                <a:latin typeface="Arial"/>
                <a:ea typeface="Lato"/>
                <a:cs typeface="Lato"/>
              </a:rPr>
              <a:t> </a:t>
            </a:r>
            <a:r>
              <a:rPr lang="en-US" sz="1600" err="1">
                <a:latin typeface="Arial"/>
                <a:ea typeface="Lato"/>
                <a:cs typeface="Lato"/>
              </a:rPr>
              <a:t>cette</a:t>
            </a:r>
            <a:r>
              <a:rPr lang="en-US" sz="1600" dirty="0">
                <a:latin typeface="Arial"/>
                <a:ea typeface="Lato"/>
                <a:cs typeface="Lato"/>
              </a:rPr>
              <a:t> pratique par la force des choses. </a:t>
            </a:r>
            <a:r>
              <a:rPr lang="en-US" sz="1600" err="1">
                <a:latin typeface="Arial"/>
                <a:ea typeface="Lato"/>
                <a:cs typeface="Lato"/>
              </a:rPr>
              <a:t>Naturellement</a:t>
            </a:r>
            <a:r>
              <a:rPr lang="en-US" sz="1600" dirty="0">
                <a:latin typeface="Arial"/>
                <a:ea typeface="Lato"/>
                <a:cs typeface="Lato"/>
              </a:rPr>
              <a:t>, avec les </a:t>
            </a:r>
            <a:r>
              <a:rPr lang="en-US" sz="1600" err="1">
                <a:latin typeface="Arial"/>
                <a:ea typeface="Lato"/>
                <a:cs typeface="Lato"/>
              </a:rPr>
              <a:t>contenus</a:t>
            </a:r>
            <a:r>
              <a:rPr lang="en-US" sz="1600" dirty="0">
                <a:latin typeface="Arial"/>
                <a:ea typeface="Lato"/>
                <a:cs typeface="Lato"/>
              </a:rPr>
              <a:t> </a:t>
            </a:r>
            <a:r>
              <a:rPr lang="en-US" sz="1600" err="1">
                <a:latin typeface="Arial"/>
                <a:ea typeface="Lato"/>
                <a:cs typeface="Lato"/>
              </a:rPr>
              <a:t>vidéos</a:t>
            </a:r>
            <a:r>
              <a:rPr lang="en-US" sz="1600" dirty="0">
                <a:latin typeface="Arial"/>
                <a:ea typeface="Lato"/>
                <a:cs typeface="Lato"/>
              </a:rPr>
              <a:t> </a:t>
            </a:r>
            <a:r>
              <a:rPr lang="en-US" sz="1600" err="1">
                <a:latin typeface="Arial"/>
                <a:ea typeface="Lato"/>
                <a:cs typeface="Lato"/>
              </a:rPr>
              <a:t>imposés</a:t>
            </a:r>
            <a:r>
              <a:rPr lang="en-US" sz="1600" dirty="0">
                <a:latin typeface="Arial"/>
                <a:ea typeface="Lato"/>
                <a:cs typeface="Lato"/>
              </a:rPr>
              <a:t>, le </a:t>
            </a:r>
            <a:r>
              <a:rPr lang="en-US" sz="1600" err="1">
                <a:latin typeface="Arial"/>
                <a:ea typeface="Lato"/>
                <a:cs typeface="Lato"/>
              </a:rPr>
              <a:t>langage</a:t>
            </a:r>
            <a:r>
              <a:rPr lang="en-US" sz="1600" dirty="0">
                <a:latin typeface="Arial"/>
                <a:ea typeface="Lato"/>
                <a:cs typeface="Lato"/>
              </a:rPr>
              <a:t> </a:t>
            </a:r>
            <a:r>
              <a:rPr lang="en-US" sz="1600" err="1">
                <a:latin typeface="Arial"/>
                <a:ea typeface="Lato"/>
                <a:cs typeface="Lato"/>
              </a:rPr>
              <a:t>corporel</a:t>
            </a:r>
            <a:r>
              <a:rPr lang="en-US" sz="1600" dirty="0">
                <a:latin typeface="Arial"/>
                <a:ea typeface="Lato"/>
                <a:cs typeface="Lato"/>
              </a:rPr>
              <a:t> </a:t>
            </a:r>
            <a:r>
              <a:rPr lang="en-US" sz="1600" err="1">
                <a:latin typeface="Arial"/>
                <a:ea typeface="Lato"/>
                <a:cs typeface="Lato"/>
              </a:rPr>
              <a:t>s’est</a:t>
            </a:r>
            <a:r>
              <a:rPr lang="en-US" sz="1600" dirty="0">
                <a:latin typeface="Arial"/>
                <a:ea typeface="Lato"/>
                <a:cs typeface="Lato"/>
              </a:rPr>
              <a:t> </a:t>
            </a:r>
            <a:r>
              <a:rPr lang="en-US" sz="1600" err="1">
                <a:latin typeface="Arial"/>
                <a:ea typeface="Lato"/>
                <a:cs typeface="Lato"/>
              </a:rPr>
              <a:t>affuté</a:t>
            </a:r>
            <a:r>
              <a:rPr lang="en-US" sz="1600" dirty="0">
                <a:latin typeface="Arial"/>
                <a:ea typeface="Lato"/>
                <a:cs typeface="Lato"/>
              </a:rPr>
              <a:t> et la gestion du silence </a:t>
            </a:r>
            <a:r>
              <a:rPr lang="en-US" sz="1600" err="1">
                <a:latin typeface="Arial"/>
                <a:ea typeface="Lato"/>
                <a:cs typeface="Lato"/>
              </a:rPr>
              <a:t>s’est</a:t>
            </a:r>
            <a:r>
              <a:rPr lang="en-US" sz="1600" dirty="0">
                <a:latin typeface="Arial"/>
                <a:ea typeface="Lato"/>
                <a:cs typeface="Lato"/>
              </a:rPr>
              <a:t> </a:t>
            </a:r>
            <a:r>
              <a:rPr lang="en-US" sz="1600" err="1">
                <a:latin typeface="Arial"/>
                <a:ea typeface="Lato"/>
                <a:cs typeface="Lato"/>
              </a:rPr>
              <a:t>optimisée</a:t>
            </a:r>
            <a:r>
              <a:rPr lang="en-US" sz="1600" dirty="0">
                <a:latin typeface="Arial"/>
                <a:ea typeface="Lato"/>
                <a:cs typeface="Lato"/>
              </a:rPr>
              <a:t>. La pause, le silence,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a:t>
            </a:r>
            <a:r>
              <a:rPr lang="en-US" sz="1600" err="1">
                <a:latin typeface="Arial"/>
                <a:ea typeface="Lato"/>
                <a:cs typeface="Lato"/>
              </a:rPr>
              <a:t>effet</a:t>
            </a:r>
            <a:r>
              <a:rPr lang="en-US" sz="1600" dirty="0">
                <a:latin typeface="Arial"/>
                <a:ea typeface="Lato"/>
                <a:cs typeface="Lato"/>
              </a:rPr>
              <a:t> un moment important dans un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Réussir</a:t>
            </a:r>
            <a:r>
              <a:rPr lang="en-US" sz="1600" dirty="0">
                <a:latin typeface="Arial"/>
                <a:ea typeface="Lato"/>
                <a:cs typeface="Lato"/>
              </a:rPr>
              <a:t> à </a:t>
            </a:r>
            <a:r>
              <a:rPr lang="en-US" sz="1600" err="1">
                <a:latin typeface="Arial"/>
                <a:ea typeface="Lato"/>
                <a:cs typeface="Lato"/>
              </a:rPr>
              <a:t>ponctuer</a:t>
            </a:r>
            <a:r>
              <a:rPr lang="en-US" sz="1600" dirty="0">
                <a:latin typeface="Arial"/>
                <a:ea typeface="Lato"/>
                <a:cs typeface="Lato"/>
              </a:rPr>
              <a:t> au moment </a:t>
            </a:r>
            <a:r>
              <a:rPr lang="en-US" sz="1600" err="1">
                <a:latin typeface="Arial"/>
                <a:ea typeface="Lato"/>
                <a:cs typeface="Lato"/>
              </a:rPr>
              <a:t>opportun</a:t>
            </a:r>
            <a:r>
              <a:rPr lang="en-US" sz="1600" dirty="0">
                <a:latin typeface="Arial"/>
                <a:ea typeface="Lato"/>
                <a:cs typeface="Lato"/>
              </a:rPr>
              <a:t>, </a:t>
            </a:r>
            <a:r>
              <a:rPr lang="en-US" sz="1600" err="1">
                <a:latin typeface="Arial"/>
                <a:ea typeface="Lato"/>
                <a:cs typeface="Lato"/>
              </a:rPr>
              <a:t>c’est</a:t>
            </a:r>
            <a:r>
              <a:rPr lang="en-US" sz="1600" dirty="0">
                <a:latin typeface="Arial"/>
                <a:ea typeface="Lato"/>
                <a:cs typeface="Lato"/>
              </a:rPr>
              <a:t> </a:t>
            </a:r>
            <a:r>
              <a:rPr lang="en-US" sz="1600" err="1">
                <a:latin typeface="Arial"/>
                <a:ea typeface="Lato"/>
                <a:cs typeface="Lato"/>
              </a:rPr>
              <a:t>être</a:t>
            </a:r>
            <a:r>
              <a:rPr lang="en-US" sz="1600" dirty="0">
                <a:latin typeface="Arial"/>
                <a:ea typeface="Lato"/>
                <a:cs typeface="Lato"/>
              </a:rPr>
              <a:t> dans le bon </a:t>
            </a:r>
            <a:r>
              <a:rPr lang="en-US" sz="1600" err="1">
                <a:latin typeface="Arial"/>
                <a:ea typeface="Lato"/>
                <a:cs typeface="Lato"/>
              </a:rPr>
              <a:t>rythme</a:t>
            </a:r>
            <a:r>
              <a:rPr lang="en-US" sz="1600" dirty="0">
                <a:latin typeface="Arial"/>
                <a:ea typeface="Lato"/>
                <a:cs typeface="Lato"/>
              </a:rPr>
              <a:t> – </a:t>
            </a:r>
            <a:r>
              <a:rPr lang="en-US" sz="1600" err="1">
                <a:latin typeface="Arial"/>
                <a:ea typeface="Lato"/>
                <a:cs typeface="Lato"/>
              </a:rPr>
              <a:t>c’est</a:t>
            </a:r>
            <a:r>
              <a:rPr lang="en-US" sz="1600" dirty="0">
                <a:latin typeface="Arial"/>
                <a:ea typeface="Lato"/>
                <a:cs typeface="Lato"/>
              </a:rPr>
              <a:t> </a:t>
            </a:r>
            <a:r>
              <a:rPr lang="en-US" sz="1600" err="1">
                <a:latin typeface="Arial"/>
                <a:ea typeface="Lato"/>
                <a:cs typeface="Lato"/>
              </a:rPr>
              <a:t>l’une</a:t>
            </a:r>
            <a:r>
              <a:rPr lang="en-US" sz="1600" dirty="0">
                <a:latin typeface="Arial"/>
                <a:ea typeface="Lato"/>
                <a:cs typeface="Lato"/>
              </a:rPr>
              <a:t> des </a:t>
            </a:r>
            <a:r>
              <a:rPr lang="en-US" sz="1600" err="1">
                <a:latin typeface="Arial"/>
                <a:ea typeface="Lato"/>
                <a:cs typeface="Lato"/>
              </a:rPr>
              <a:t>clés</a:t>
            </a:r>
            <a:r>
              <a:rPr lang="en-US" sz="1600" dirty="0">
                <a:latin typeface="Arial"/>
                <a:ea typeface="Lato"/>
                <a:cs typeface="Lato"/>
              </a:rPr>
              <a:t> des bons </a:t>
            </a:r>
            <a:r>
              <a:rPr lang="en-US" sz="1600" err="1">
                <a:latin typeface="Arial"/>
                <a:ea typeface="Lato"/>
                <a:cs typeface="Lato"/>
              </a:rPr>
              <a:t>discours</a:t>
            </a:r>
            <a:r>
              <a:rPr lang="en-US" sz="1600" dirty="0">
                <a:latin typeface="Arial"/>
                <a:ea typeface="Lato"/>
                <a:cs typeface="Lato"/>
              </a:rPr>
              <a:t>. En tant que plume, il </a:t>
            </a:r>
            <a:r>
              <a:rPr lang="en-US" sz="1600" err="1">
                <a:latin typeface="Arial"/>
                <a:ea typeface="Lato"/>
                <a:cs typeface="Lato"/>
              </a:rPr>
              <a:t>m’arrive</a:t>
            </a:r>
            <a:r>
              <a:rPr lang="en-US" sz="1600" dirty="0">
                <a:latin typeface="Arial"/>
                <a:ea typeface="Lato"/>
                <a:cs typeface="Lato"/>
              </a:rPr>
              <a:t> de signaler les silences, par un retour à la </a:t>
            </a:r>
            <a:r>
              <a:rPr lang="en-US" sz="1600" err="1">
                <a:latin typeface="Arial"/>
                <a:ea typeface="Lato"/>
                <a:cs typeface="Lato"/>
              </a:rPr>
              <a:t>ligne</a:t>
            </a:r>
            <a:r>
              <a:rPr lang="en-US" sz="1600" dirty="0">
                <a:latin typeface="Arial"/>
                <a:ea typeface="Lato"/>
                <a:cs typeface="Lato"/>
              </a:rPr>
              <a:t> au milieu </a:t>
            </a:r>
            <a:r>
              <a:rPr lang="en-US" sz="1600" err="1">
                <a:latin typeface="Arial"/>
                <a:ea typeface="Lato"/>
                <a:cs typeface="Lato"/>
              </a:rPr>
              <a:t>d’une</a:t>
            </a:r>
            <a:r>
              <a:rPr lang="en-US" sz="1600" dirty="0">
                <a:latin typeface="Arial"/>
                <a:ea typeface="Lato"/>
                <a:cs typeface="Lato"/>
              </a:rPr>
              <a:t> phrase par </a:t>
            </a:r>
            <a:r>
              <a:rPr lang="en-US" sz="1600" err="1">
                <a:latin typeface="Arial"/>
                <a:ea typeface="Lato"/>
                <a:cs typeface="Lato"/>
              </a:rPr>
              <a:t>exemple</a:t>
            </a:r>
            <a:r>
              <a:rPr lang="en-US" sz="1600" dirty="0">
                <a:latin typeface="Arial"/>
                <a:ea typeface="Lato"/>
                <a:cs typeface="Lato"/>
              </a:rPr>
              <a:t>.</a:t>
            </a:r>
            <a:r>
              <a:rPr lang="en-US" sz="1600" b="1" dirty="0">
                <a:latin typeface="Arial"/>
                <a:ea typeface="Lato"/>
                <a:cs typeface="Lato"/>
              </a:rPr>
              <a:t> Il faut </a:t>
            </a:r>
            <a:r>
              <a:rPr lang="en-US" sz="1600" b="1" err="1">
                <a:latin typeface="Arial"/>
                <a:ea typeface="Lato"/>
                <a:cs typeface="Lato"/>
              </a:rPr>
              <a:t>aussi</a:t>
            </a:r>
            <a:r>
              <a:rPr lang="en-US" sz="1600" b="1" dirty="0">
                <a:latin typeface="Arial"/>
                <a:ea typeface="Lato"/>
                <a:cs typeface="Lato"/>
              </a:rPr>
              <a:t> </a:t>
            </a:r>
            <a:r>
              <a:rPr lang="en-US" sz="1600" b="1" err="1">
                <a:latin typeface="Arial"/>
                <a:ea typeface="Lato"/>
                <a:cs typeface="Lato"/>
              </a:rPr>
              <a:t>particulièrement</a:t>
            </a:r>
            <a:r>
              <a:rPr lang="en-US" sz="1600" b="1" dirty="0">
                <a:latin typeface="Arial"/>
                <a:ea typeface="Lato"/>
                <a:cs typeface="Lato"/>
              </a:rPr>
              <a:t> prendre </a:t>
            </a:r>
            <a:r>
              <a:rPr lang="en-US" sz="1600" b="1" err="1">
                <a:latin typeface="Arial"/>
                <a:ea typeface="Lato"/>
                <a:cs typeface="Lato"/>
              </a:rPr>
              <a:t>garde</a:t>
            </a:r>
            <a:r>
              <a:rPr lang="en-US" sz="1600" b="1" dirty="0">
                <a:latin typeface="Arial"/>
                <a:ea typeface="Lato"/>
                <a:cs typeface="Lato"/>
              </a:rPr>
              <a:t> à </a:t>
            </a:r>
            <a:r>
              <a:rPr lang="en-US" sz="1600" b="1" err="1">
                <a:latin typeface="Arial"/>
                <a:ea typeface="Lato"/>
                <a:cs typeface="Lato"/>
              </a:rPr>
              <a:t>l’oralité</a:t>
            </a:r>
            <a:r>
              <a:rPr lang="en-US" sz="1600" b="1" dirty="0">
                <a:latin typeface="Arial"/>
                <a:ea typeface="Lato"/>
                <a:cs typeface="Lato"/>
              </a:rPr>
              <a:t>, à la manière </a:t>
            </a:r>
            <a:r>
              <a:rPr lang="en-US" sz="1600" b="1" err="1">
                <a:latin typeface="Arial"/>
                <a:ea typeface="Lato"/>
                <a:cs typeface="Lato"/>
              </a:rPr>
              <a:t>dont</a:t>
            </a:r>
            <a:r>
              <a:rPr lang="en-US" sz="1600" b="1" dirty="0">
                <a:latin typeface="Arial"/>
                <a:ea typeface="Lato"/>
                <a:cs typeface="Lato"/>
              </a:rPr>
              <a:t> </a:t>
            </a:r>
            <a:r>
              <a:rPr lang="en-US" sz="1600" b="1" err="1">
                <a:latin typeface="Arial"/>
                <a:ea typeface="Lato"/>
                <a:cs typeface="Lato"/>
              </a:rPr>
              <a:t>sonnent</a:t>
            </a:r>
            <a:r>
              <a:rPr lang="en-US" sz="1600" b="1" dirty="0">
                <a:latin typeface="Arial"/>
                <a:ea typeface="Lato"/>
                <a:cs typeface="Lato"/>
              </a:rPr>
              <a:t> </a:t>
            </a:r>
            <a:r>
              <a:rPr lang="en-US" sz="1600" b="1" err="1">
                <a:latin typeface="Arial"/>
                <a:ea typeface="Lato"/>
                <a:cs typeface="Lato"/>
              </a:rPr>
              <a:t>ou</a:t>
            </a:r>
            <a:r>
              <a:rPr lang="en-US" sz="1600" b="1" dirty="0">
                <a:latin typeface="Arial"/>
                <a:ea typeface="Lato"/>
                <a:cs typeface="Lato"/>
              </a:rPr>
              <a:t> </a:t>
            </a:r>
            <a:r>
              <a:rPr lang="en-US" sz="1600" b="1" err="1">
                <a:latin typeface="Arial"/>
                <a:ea typeface="Lato"/>
                <a:cs typeface="Lato"/>
              </a:rPr>
              <a:t>tombent</a:t>
            </a:r>
            <a:r>
              <a:rPr lang="en-US" sz="1600" b="1" dirty="0">
                <a:latin typeface="Arial"/>
                <a:ea typeface="Lato"/>
                <a:cs typeface="Lato"/>
              </a:rPr>
              <a:t> les phrases : Flaubert ne </a:t>
            </a:r>
            <a:r>
              <a:rPr lang="en-US" sz="1600" b="1" err="1">
                <a:latin typeface="Arial"/>
                <a:ea typeface="Lato"/>
                <a:cs typeface="Lato"/>
              </a:rPr>
              <a:t>disait</a:t>
            </a:r>
            <a:r>
              <a:rPr lang="en-US" sz="1600" b="1" dirty="0">
                <a:latin typeface="Arial"/>
                <a:ea typeface="Lato"/>
                <a:cs typeface="Lato"/>
              </a:rPr>
              <a:t>-il pas </a:t>
            </a:r>
            <a:r>
              <a:rPr lang="en-US" sz="1600" b="1" err="1">
                <a:latin typeface="Arial"/>
                <a:ea typeface="Lato"/>
                <a:cs typeface="Lato"/>
              </a:rPr>
              <a:t>qu’une</a:t>
            </a:r>
            <a:r>
              <a:rPr lang="en-US" sz="1600" b="1" dirty="0">
                <a:latin typeface="Arial"/>
                <a:ea typeface="Lato"/>
                <a:cs typeface="Lato"/>
              </a:rPr>
              <a:t> bonne phrase doit </a:t>
            </a:r>
            <a:r>
              <a:rPr lang="en-US" sz="1600" b="1" err="1">
                <a:latin typeface="Arial"/>
                <a:ea typeface="Lato"/>
                <a:cs typeface="Lato"/>
              </a:rPr>
              <a:t>pouvoir</a:t>
            </a:r>
            <a:r>
              <a:rPr lang="en-US" sz="1600" b="1" dirty="0">
                <a:latin typeface="Arial"/>
                <a:ea typeface="Lato"/>
                <a:cs typeface="Lato"/>
              </a:rPr>
              <a:t> se crier fort ?</a:t>
            </a:r>
          </a:p>
          <a:p>
            <a:endParaRPr lang="en-US" b="1"/>
          </a:p>
        </p:txBody>
      </p:sp>
      <p:sp>
        <p:nvSpPr>
          <p:cNvPr id="3" name="ZoneTexte 2">
            <a:extLst>
              <a:ext uri="{FF2B5EF4-FFF2-40B4-BE49-F238E27FC236}">
                <a16:creationId xmlns:a16="http://schemas.microsoft.com/office/drawing/2014/main" id="{35133B36-660B-9BD1-BEA7-A946BA7AA6F2}"/>
              </a:ext>
            </a:extLst>
          </p:cNvPr>
          <p:cNvSpPr txBox="1"/>
          <p:nvPr/>
        </p:nvSpPr>
        <p:spPr>
          <a:xfrm>
            <a:off x="770626" y="526211"/>
            <a:ext cx="4856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latin typeface="Arial"/>
              </a:rPr>
              <a:t>Êtes-vous présent lors de mediatraining ? </a:t>
            </a:r>
            <a:endParaRPr lang="fr-FR"/>
          </a:p>
        </p:txBody>
      </p:sp>
    </p:spTree>
    <p:extLst>
      <p:ext uri="{BB962C8B-B14F-4D97-AF65-F5344CB8AC3E}">
        <p14:creationId xmlns:p14="http://schemas.microsoft.com/office/powerpoint/2010/main" val="11536587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0AEA02-0349-D68B-BAA4-7197E314CC04}"/>
              </a:ext>
            </a:extLst>
          </p:cNvPr>
          <p:cNvSpPr txBox="1"/>
          <p:nvPr/>
        </p:nvSpPr>
        <p:spPr>
          <a:xfrm>
            <a:off x="856891" y="540589"/>
            <a:ext cx="66107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latin typeface="Arial"/>
              </a:rPr>
              <a:t>Le dirigeant doit-il être un bon communicant ?</a:t>
            </a:r>
            <a:r>
              <a:rPr lang="fr-FR">
                <a:latin typeface="Arial"/>
                <a:cs typeface="Arial"/>
              </a:rPr>
              <a:t>​</a:t>
            </a:r>
            <a:endParaRPr lang="fr-FR"/>
          </a:p>
        </p:txBody>
      </p:sp>
      <p:sp>
        <p:nvSpPr>
          <p:cNvPr id="3" name="ZoneTexte 2">
            <a:extLst>
              <a:ext uri="{FF2B5EF4-FFF2-40B4-BE49-F238E27FC236}">
                <a16:creationId xmlns:a16="http://schemas.microsoft.com/office/drawing/2014/main" id="{3635AC55-5B14-E686-B6C4-0ADADC009D9E}"/>
              </a:ext>
            </a:extLst>
          </p:cNvPr>
          <p:cNvSpPr txBox="1"/>
          <p:nvPr/>
        </p:nvSpPr>
        <p:spPr>
          <a:xfrm>
            <a:off x="856892" y="1302589"/>
            <a:ext cx="1049259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a:t>
            </a:r>
            <a:r>
              <a:rPr lang="en-US" sz="1600" dirty="0">
                <a:latin typeface="Arial"/>
                <a:ea typeface="Lato"/>
                <a:cs typeface="Lato"/>
              </a:rPr>
              <a:t> Oui, tout à </a:t>
            </a:r>
            <a:r>
              <a:rPr lang="en-US" sz="1600" err="1">
                <a:latin typeface="Arial"/>
                <a:ea typeface="Lato"/>
                <a:cs typeface="Lato"/>
              </a:rPr>
              <a:t>fait</a:t>
            </a:r>
            <a:r>
              <a:rPr lang="en-US" sz="1600" dirty="0">
                <a:latin typeface="Arial"/>
                <a:ea typeface="Lato"/>
                <a:cs typeface="Lato"/>
              </a:rPr>
              <a:t>. Le </a:t>
            </a:r>
            <a:r>
              <a:rPr lang="en-US" sz="1600" err="1">
                <a:latin typeface="Arial"/>
                <a:ea typeface="Lato"/>
                <a:cs typeface="Lato"/>
              </a:rPr>
              <a:t>dirigeant</a:t>
            </a:r>
            <a:r>
              <a:rPr lang="en-US" sz="1600" dirty="0">
                <a:latin typeface="Arial"/>
                <a:ea typeface="Lato"/>
                <a:cs typeface="Lato"/>
              </a:rPr>
              <a:t> doit </a:t>
            </a:r>
            <a:r>
              <a:rPr lang="en-US" sz="1600" err="1">
                <a:latin typeface="Arial"/>
                <a:ea typeface="Lato"/>
                <a:cs typeface="Lato"/>
              </a:rPr>
              <a:t>nécessairement</a:t>
            </a:r>
            <a:r>
              <a:rPr lang="en-US" sz="1600" dirty="0">
                <a:latin typeface="Arial"/>
                <a:ea typeface="Lato"/>
                <a:cs typeface="Lato"/>
              </a:rPr>
              <a:t> </a:t>
            </a:r>
            <a:r>
              <a:rPr lang="en-US" sz="1600" err="1">
                <a:latin typeface="Arial"/>
                <a:ea typeface="Lato"/>
                <a:cs typeface="Lato"/>
              </a:rPr>
              <a:t>être</a:t>
            </a:r>
            <a:r>
              <a:rPr lang="en-US" sz="1600" dirty="0">
                <a:latin typeface="Arial"/>
                <a:ea typeface="Lato"/>
                <a:cs typeface="Lato"/>
              </a:rPr>
              <a:t> un bon communicant et </a:t>
            </a:r>
            <a:r>
              <a:rPr lang="en-US" sz="1600" err="1">
                <a:latin typeface="Arial"/>
                <a:ea typeface="Lato"/>
                <a:cs typeface="Lato"/>
              </a:rPr>
              <a:t>intégrer</a:t>
            </a:r>
            <a:r>
              <a:rPr lang="en-US" sz="1600" dirty="0">
                <a:latin typeface="Arial"/>
                <a:ea typeface="Lato"/>
                <a:cs typeface="Lato"/>
              </a:rPr>
              <a:t> la bonne communication dans son action. </a:t>
            </a:r>
            <a:r>
              <a:rPr lang="en-US" sz="1600" b="1" dirty="0">
                <a:latin typeface="Arial"/>
                <a:ea typeface="Lato"/>
                <a:cs typeface="Lato"/>
              </a:rPr>
              <a:t>La </a:t>
            </a:r>
            <a:r>
              <a:rPr lang="en-US" sz="1600" b="1" err="1">
                <a:latin typeface="Arial"/>
                <a:ea typeface="Lato"/>
                <a:cs typeface="Lato"/>
              </a:rPr>
              <a:t>réputation</a:t>
            </a:r>
            <a:r>
              <a:rPr lang="en-US" sz="1600" b="1" dirty="0">
                <a:latin typeface="Arial"/>
                <a:ea typeface="Lato"/>
                <a:cs typeface="Lato"/>
              </a:rPr>
              <a:t> </a:t>
            </a:r>
            <a:r>
              <a:rPr lang="en-US" sz="1600" b="1" err="1">
                <a:latin typeface="Arial"/>
                <a:ea typeface="Lato"/>
                <a:cs typeface="Lato"/>
              </a:rPr>
              <a:t>d’une</a:t>
            </a:r>
            <a:r>
              <a:rPr lang="en-US" sz="1600" b="1" dirty="0">
                <a:latin typeface="Arial"/>
                <a:ea typeface="Lato"/>
                <a:cs typeface="Lato"/>
              </a:rPr>
              <a:t> marque passe </a:t>
            </a:r>
            <a:r>
              <a:rPr lang="en-US" sz="1600" b="1" err="1">
                <a:latin typeface="Arial"/>
                <a:ea typeface="Lato"/>
                <a:cs typeface="Lato"/>
              </a:rPr>
              <a:t>aussi</a:t>
            </a:r>
            <a:r>
              <a:rPr lang="en-US" sz="1600" b="1" dirty="0">
                <a:latin typeface="Arial"/>
                <a:ea typeface="Lato"/>
                <a:cs typeface="Lato"/>
              </a:rPr>
              <a:t> par </a:t>
            </a:r>
            <a:r>
              <a:rPr lang="en-US" sz="1600" b="1" err="1">
                <a:latin typeface="Arial"/>
                <a:ea typeface="Lato"/>
                <a:cs typeface="Lato"/>
              </a:rPr>
              <a:t>ce</a:t>
            </a:r>
            <a:r>
              <a:rPr lang="en-US" sz="1600" b="1" dirty="0">
                <a:latin typeface="Arial"/>
                <a:ea typeface="Lato"/>
                <a:cs typeface="Lato"/>
              </a:rPr>
              <a:t> </a:t>
            </a:r>
            <a:r>
              <a:rPr lang="en-US" sz="1600" b="1" err="1">
                <a:latin typeface="Arial"/>
                <a:ea typeface="Lato"/>
                <a:cs typeface="Lato"/>
              </a:rPr>
              <a:t>qu’elle</a:t>
            </a:r>
            <a:r>
              <a:rPr lang="en-US" sz="1600" b="1" dirty="0">
                <a:latin typeface="Arial"/>
                <a:ea typeface="Lato"/>
                <a:cs typeface="Lato"/>
              </a:rPr>
              <a:t> </a:t>
            </a:r>
            <a:r>
              <a:rPr lang="en-US" sz="1600" b="1" err="1">
                <a:latin typeface="Arial"/>
                <a:ea typeface="Lato"/>
                <a:cs typeface="Lato"/>
              </a:rPr>
              <a:t>véhicule</a:t>
            </a:r>
            <a:r>
              <a:rPr lang="en-US" sz="1600" b="1" dirty="0">
                <a:latin typeface="Arial"/>
                <a:ea typeface="Lato"/>
                <a:cs typeface="Lato"/>
              </a:rPr>
              <a:t> </a:t>
            </a:r>
            <a:r>
              <a:rPr lang="en-US" sz="1600" b="1" err="1">
                <a:latin typeface="Arial"/>
                <a:ea typeface="Lato"/>
                <a:cs typeface="Lato"/>
              </a:rPr>
              <a:t>d’immatériel</a:t>
            </a:r>
            <a:r>
              <a:rPr lang="en-US" sz="1600" b="1" dirty="0">
                <a:latin typeface="Arial"/>
                <a:ea typeface="Lato"/>
                <a:cs typeface="Lato"/>
              </a:rPr>
              <a:t> et de non tangible.</a:t>
            </a:r>
            <a:r>
              <a:rPr lang="en-US" sz="1600" dirty="0">
                <a:latin typeface="Arial"/>
                <a:ea typeface="Lato"/>
                <a:cs typeface="Lato"/>
              </a:rPr>
              <a:t> Aussi, un </a:t>
            </a:r>
            <a:r>
              <a:rPr lang="en-US" sz="1600" err="1">
                <a:latin typeface="Arial"/>
                <a:ea typeface="Lato"/>
                <a:cs typeface="Lato"/>
              </a:rPr>
              <a:t>dirigeant</a:t>
            </a:r>
            <a:r>
              <a:rPr lang="en-US" sz="1600" dirty="0">
                <a:latin typeface="Arial"/>
                <a:ea typeface="Lato"/>
                <a:cs typeface="Lato"/>
              </a:rPr>
              <a:t> doit </a:t>
            </a:r>
            <a:r>
              <a:rPr lang="en-US" sz="1600" err="1">
                <a:latin typeface="Arial"/>
                <a:ea typeface="Lato"/>
                <a:cs typeface="Lato"/>
              </a:rPr>
              <a:t>intégrer</a:t>
            </a:r>
            <a:r>
              <a:rPr lang="en-US" sz="1600" dirty="0">
                <a:latin typeface="Arial"/>
                <a:ea typeface="Lato"/>
                <a:cs typeface="Lato"/>
              </a:rPr>
              <a:t> les </a:t>
            </a:r>
            <a:r>
              <a:rPr lang="en-US" sz="1600" err="1">
                <a:latin typeface="Arial"/>
                <a:ea typeface="Lato"/>
                <a:cs typeface="Lato"/>
              </a:rPr>
              <a:t>principes</a:t>
            </a:r>
            <a:r>
              <a:rPr lang="en-US" sz="1600" dirty="0">
                <a:latin typeface="Arial"/>
                <a:ea typeface="Lato"/>
                <a:cs typeface="Lato"/>
              </a:rPr>
              <a:t> de la communication pour </a:t>
            </a:r>
            <a:r>
              <a:rPr lang="en-US" sz="1600" err="1">
                <a:latin typeface="Arial"/>
                <a:ea typeface="Lato"/>
                <a:cs typeface="Lato"/>
              </a:rPr>
              <a:t>incarner</a:t>
            </a:r>
            <a:r>
              <a:rPr lang="en-US" sz="1600" dirty="0">
                <a:latin typeface="Arial"/>
                <a:ea typeface="Lato"/>
                <a:cs typeface="Lato"/>
              </a:rPr>
              <a:t> au </a:t>
            </a:r>
            <a:r>
              <a:rPr lang="en-US" sz="1600" err="1">
                <a:latin typeface="Arial"/>
                <a:ea typeface="Lato"/>
                <a:cs typeface="Lato"/>
              </a:rPr>
              <a:t>mieux</a:t>
            </a:r>
            <a:r>
              <a:rPr lang="en-US" sz="1600" dirty="0">
                <a:latin typeface="Arial"/>
                <a:ea typeface="Lato"/>
                <a:cs typeface="Lato"/>
              </a:rPr>
              <a:t> son </a:t>
            </a:r>
            <a:r>
              <a:rPr lang="en-US" sz="1600" err="1">
                <a:latin typeface="Arial"/>
                <a:ea typeface="Lato"/>
                <a:cs typeface="Lato"/>
              </a:rPr>
              <a:t>entreprise</a:t>
            </a:r>
            <a:r>
              <a:rPr lang="en-US" sz="1600" dirty="0">
                <a:latin typeface="Arial"/>
                <a:ea typeface="Lato"/>
                <a:cs typeface="Lato"/>
              </a:rPr>
              <a:t>. De plus </a:t>
            </a:r>
            <a:r>
              <a:rPr lang="en-US" sz="1600" err="1">
                <a:latin typeface="Arial"/>
                <a:ea typeface="Lato"/>
                <a:cs typeface="Lato"/>
              </a:rPr>
              <a:t>en</a:t>
            </a:r>
            <a:r>
              <a:rPr lang="en-US" sz="1600" dirty="0">
                <a:latin typeface="Arial"/>
                <a:ea typeface="Lato"/>
                <a:cs typeface="Lato"/>
              </a:rPr>
              <a:t> plus </a:t>
            </a:r>
            <a:r>
              <a:rPr lang="en-US" sz="1600" err="1">
                <a:latin typeface="Arial"/>
                <a:ea typeface="Lato"/>
                <a:cs typeface="Lato"/>
              </a:rPr>
              <a:t>d’entre</a:t>
            </a:r>
            <a:r>
              <a:rPr lang="en-US" sz="1600" dirty="0">
                <a:latin typeface="Arial"/>
                <a:ea typeface="Lato"/>
                <a:cs typeface="Lato"/>
              </a:rPr>
              <a:t> </a:t>
            </a:r>
            <a:r>
              <a:rPr lang="en-US" sz="1600" err="1">
                <a:latin typeface="Arial"/>
                <a:ea typeface="Lato"/>
                <a:cs typeface="Lato"/>
              </a:rPr>
              <a:t>eux</a:t>
            </a:r>
            <a:r>
              <a:rPr lang="en-US" sz="1600" dirty="0">
                <a:latin typeface="Arial"/>
                <a:ea typeface="Lato"/>
                <a:cs typeface="Lato"/>
              </a:rPr>
              <a:t> </a:t>
            </a:r>
            <a:r>
              <a:rPr lang="en-US" sz="1600" err="1">
                <a:latin typeface="Arial"/>
                <a:ea typeface="Lato"/>
                <a:cs typeface="Lato"/>
              </a:rPr>
              <a:t>sont</a:t>
            </a:r>
            <a:r>
              <a:rPr lang="en-US" sz="1600" dirty="0">
                <a:latin typeface="Arial"/>
                <a:ea typeface="Lato"/>
                <a:cs typeface="Lato"/>
              </a:rPr>
              <a:t> </a:t>
            </a:r>
            <a:r>
              <a:rPr lang="en-US" sz="1600" err="1">
                <a:latin typeface="Arial"/>
                <a:ea typeface="Lato"/>
                <a:cs typeface="Lato"/>
              </a:rPr>
              <a:t>présents</a:t>
            </a:r>
            <a:r>
              <a:rPr lang="en-US" sz="1600" dirty="0">
                <a:latin typeface="Arial"/>
                <a:ea typeface="Lato"/>
                <a:cs typeface="Lato"/>
              </a:rPr>
              <a:t> sur les </a:t>
            </a:r>
            <a:r>
              <a:rPr lang="en-US" sz="1600" err="1">
                <a:latin typeface="Arial"/>
                <a:ea typeface="Lato"/>
                <a:cs typeface="Lato"/>
              </a:rPr>
              <a:t>réseaux</a:t>
            </a:r>
            <a:r>
              <a:rPr lang="en-US" sz="1600" dirty="0">
                <a:latin typeface="Arial"/>
                <a:ea typeface="Lato"/>
                <a:cs typeface="Lato"/>
              </a:rPr>
              <a:t> </a:t>
            </a:r>
            <a:r>
              <a:rPr lang="en-US" sz="1600" err="1">
                <a:latin typeface="Arial"/>
                <a:ea typeface="Lato"/>
                <a:cs typeface="Lato"/>
              </a:rPr>
              <a:t>sociaux</a:t>
            </a:r>
            <a:r>
              <a:rPr lang="en-US" sz="1600" dirty="0">
                <a:latin typeface="Arial"/>
                <a:ea typeface="Lato"/>
                <a:cs typeface="Lato"/>
              </a:rPr>
              <a:t> pour </a:t>
            </a:r>
            <a:r>
              <a:rPr lang="en-US" sz="1600" err="1">
                <a:latin typeface="Arial"/>
                <a:ea typeface="Lato"/>
                <a:cs typeface="Lato"/>
              </a:rPr>
              <a:t>s’investir</a:t>
            </a:r>
            <a:r>
              <a:rPr lang="en-US" sz="1600" dirty="0">
                <a:latin typeface="Arial"/>
                <a:ea typeface="Lato"/>
                <a:cs typeface="Lato"/>
              </a:rPr>
              <a:t> à </a:t>
            </a:r>
            <a:r>
              <a:rPr lang="en-US" sz="1600" err="1">
                <a:latin typeface="Arial"/>
                <a:ea typeface="Lato"/>
                <a:cs typeface="Lato"/>
              </a:rPr>
              <a:t>titre</a:t>
            </a:r>
            <a:r>
              <a:rPr lang="en-US" sz="1600" dirty="0">
                <a:latin typeface="Arial"/>
                <a:ea typeface="Lato"/>
                <a:cs typeface="Lato"/>
              </a:rPr>
              <a:t> personnel </a:t>
            </a:r>
            <a:r>
              <a:rPr lang="en-US" sz="1600" err="1">
                <a:latin typeface="Arial"/>
                <a:ea typeface="Lato"/>
                <a:cs typeface="Lato"/>
              </a:rPr>
              <a:t>envers</a:t>
            </a:r>
            <a:r>
              <a:rPr lang="en-US" sz="1600" dirty="0">
                <a:latin typeface="Arial"/>
                <a:ea typeface="Lato"/>
                <a:cs typeface="Lato"/>
              </a:rPr>
              <a:t> </a:t>
            </a:r>
            <a:r>
              <a:rPr lang="en-US" sz="1600" err="1">
                <a:latin typeface="Arial"/>
                <a:ea typeface="Lato"/>
                <a:cs typeface="Lato"/>
              </a:rPr>
              <a:t>l’externe</a:t>
            </a:r>
            <a:r>
              <a:rPr lang="en-US" sz="1600" dirty="0">
                <a:latin typeface="Arial"/>
                <a:ea typeface="Lato"/>
                <a:cs typeface="Lato"/>
              </a:rPr>
              <a:t> et </a:t>
            </a:r>
            <a:r>
              <a:rPr lang="en-US" sz="1600" err="1">
                <a:latin typeface="Arial"/>
                <a:ea typeface="Lato"/>
                <a:cs typeface="Lato"/>
              </a:rPr>
              <a:t>l'interne</a:t>
            </a:r>
            <a:r>
              <a:rPr lang="en-US" sz="1600" dirty="0">
                <a:latin typeface="Arial"/>
                <a:ea typeface="Lato"/>
                <a:cs typeface="Lato"/>
              </a:rPr>
              <a:t>. Les </a:t>
            </a:r>
            <a:r>
              <a:rPr lang="en-US" sz="1600" err="1">
                <a:latin typeface="Arial"/>
                <a:ea typeface="Lato"/>
                <a:cs typeface="Lato"/>
              </a:rPr>
              <a:t>nouvelles</a:t>
            </a:r>
            <a:r>
              <a:rPr lang="en-US" sz="1600" dirty="0">
                <a:latin typeface="Arial"/>
                <a:ea typeface="Lato"/>
                <a:cs typeface="Lato"/>
              </a:rPr>
              <a:t> </a:t>
            </a:r>
            <a:r>
              <a:rPr lang="en-US" sz="1600" err="1">
                <a:latin typeface="Arial"/>
                <a:ea typeface="Lato"/>
                <a:cs typeface="Lato"/>
              </a:rPr>
              <a:t>générations</a:t>
            </a:r>
            <a:r>
              <a:rPr lang="en-US" sz="1600" dirty="0">
                <a:latin typeface="Arial"/>
                <a:ea typeface="Lato"/>
                <a:cs typeface="Lato"/>
              </a:rPr>
              <a:t> de </a:t>
            </a:r>
            <a:r>
              <a:rPr lang="en-US" sz="1600" err="1">
                <a:latin typeface="Arial"/>
                <a:ea typeface="Lato"/>
                <a:cs typeface="Lato"/>
              </a:rPr>
              <a:t>décideurs</a:t>
            </a:r>
            <a:r>
              <a:rPr lang="en-US" sz="1600" dirty="0">
                <a:latin typeface="Arial"/>
                <a:ea typeface="Lato"/>
                <a:cs typeface="Lato"/>
              </a:rPr>
              <a:t> </a:t>
            </a:r>
            <a:r>
              <a:rPr lang="en-US" sz="1600" err="1">
                <a:latin typeface="Arial"/>
                <a:ea typeface="Lato"/>
                <a:cs typeface="Lato"/>
              </a:rPr>
              <a:t>ont</a:t>
            </a:r>
            <a:r>
              <a:rPr lang="en-US" sz="1600" dirty="0">
                <a:latin typeface="Arial"/>
                <a:ea typeface="Lato"/>
                <a:cs typeface="Lato"/>
              </a:rPr>
              <a:t> </a:t>
            </a:r>
            <a:r>
              <a:rPr lang="en-US" sz="1600" err="1">
                <a:latin typeface="Arial"/>
                <a:ea typeface="Lato"/>
                <a:cs typeface="Lato"/>
              </a:rPr>
              <a:t>compris</a:t>
            </a:r>
            <a:r>
              <a:rPr lang="en-US" sz="1600" dirty="0">
                <a:latin typeface="Arial"/>
                <a:ea typeface="Lato"/>
                <a:cs typeface="Lato"/>
              </a:rPr>
              <a:t> </a:t>
            </a:r>
            <a:r>
              <a:rPr lang="en-US" sz="1600" err="1">
                <a:latin typeface="Arial"/>
                <a:ea typeface="Lato"/>
                <a:cs typeface="Lato"/>
              </a:rPr>
              <a:t>cet</a:t>
            </a:r>
            <a:r>
              <a:rPr lang="en-US" sz="1600" dirty="0">
                <a:latin typeface="Arial"/>
                <a:ea typeface="Lato"/>
                <a:cs typeface="Lato"/>
              </a:rPr>
              <a:t> </a:t>
            </a:r>
            <a:r>
              <a:rPr lang="en-US" sz="1600" err="1">
                <a:latin typeface="Arial"/>
                <a:ea typeface="Lato"/>
                <a:cs typeface="Lato"/>
              </a:rPr>
              <a:t>enjeu</a:t>
            </a:r>
            <a:r>
              <a:rPr lang="en-US" sz="1600" dirty="0">
                <a:latin typeface="Arial"/>
                <a:ea typeface="Lato"/>
                <a:cs typeface="Lato"/>
              </a:rPr>
              <a:t> et </a:t>
            </a:r>
            <a:r>
              <a:rPr lang="en-US" sz="1600" err="1">
                <a:latin typeface="Arial"/>
                <a:ea typeface="Lato"/>
                <a:cs typeface="Lato"/>
              </a:rPr>
              <a:t>s’adaptent</a:t>
            </a:r>
            <a:r>
              <a:rPr lang="en-US" sz="1600" dirty="0">
                <a:latin typeface="Arial"/>
                <a:ea typeface="Lato"/>
                <a:cs typeface="Lato"/>
              </a:rPr>
              <a:t> aux nouveaux </a:t>
            </a:r>
            <a:r>
              <a:rPr lang="en-US" sz="1600" err="1">
                <a:latin typeface="Arial"/>
                <a:ea typeface="Lato"/>
                <a:cs typeface="Lato"/>
              </a:rPr>
              <a:t>canaux</a:t>
            </a:r>
            <a:r>
              <a:rPr lang="en-US" sz="1600" dirty="0">
                <a:latin typeface="Arial"/>
                <a:ea typeface="Lato"/>
                <a:cs typeface="Lato"/>
              </a:rPr>
              <a:t> de communication qui </a:t>
            </a:r>
            <a:r>
              <a:rPr lang="en-US" sz="1600" err="1">
                <a:latin typeface="Arial"/>
                <a:ea typeface="Lato"/>
                <a:cs typeface="Lato"/>
              </a:rPr>
              <a:t>sont</a:t>
            </a:r>
            <a:r>
              <a:rPr lang="en-US" sz="1600" dirty="0">
                <a:latin typeface="Arial"/>
                <a:ea typeface="Lato"/>
                <a:cs typeface="Lato"/>
              </a:rPr>
              <a:t> à </a:t>
            </a:r>
            <a:r>
              <a:rPr lang="en-US" sz="1600" err="1">
                <a:latin typeface="Arial"/>
                <a:ea typeface="Lato"/>
                <a:cs typeface="Lato"/>
              </a:rPr>
              <a:t>leur</a:t>
            </a:r>
            <a:r>
              <a:rPr lang="en-US" sz="1600" dirty="0">
                <a:latin typeface="Arial"/>
                <a:ea typeface="Lato"/>
                <a:cs typeface="Lato"/>
              </a:rPr>
              <a:t> disposition. </a:t>
            </a:r>
          </a:p>
          <a:p>
            <a:endParaRPr lang="en-US" sz="1600" dirty="0">
              <a:latin typeface="Arial"/>
              <a:ea typeface="Lato"/>
              <a:cs typeface="Lato"/>
            </a:endParaRPr>
          </a:p>
          <a:p>
            <a:r>
              <a:rPr lang="en-US" sz="1600" b="1" dirty="0">
                <a:latin typeface="Arial"/>
                <a:ea typeface="Lato"/>
                <a:cs typeface="Lato"/>
              </a:rPr>
              <a:t>E-B. L. : </a:t>
            </a:r>
            <a:r>
              <a:rPr lang="en-US" sz="1600" err="1">
                <a:latin typeface="Arial"/>
                <a:ea typeface="Lato"/>
                <a:cs typeface="Lato"/>
              </a:rPr>
              <a:t>J’ajouterais</a:t>
            </a:r>
            <a:r>
              <a:rPr lang="en-US" sz="1600" dirty="0">
                <a:latin typeface="Arial"/>
                <a:ea typeface="Lato"/>
                <a:cs typeface="Lato"/>
              </a:rPr>
              <a:t> que, de plus </a:t>
            </a:r>
            <a:r>
              <a:rPr lang="en-US" sz="1600" err="1">
                <a:latin typeface="Arial"/>
                <a:ea typeface="Lato"/>
                <a:cs typeface="Lato"/>
              </a:rPr>
              <a:t>en</a:t>
            </a:r>
            <a:r>
              <a:rPr lang="en-US" sz="1600" dirty="0">
                <a:latin typeface="Arial"/>
                <a:ea typeface="Lato"/>
                <a:cs typeface="Lato"/>
              </a:rPr>
              <a:t> plus, la </a:t>
            </a:r>
            <a:r>
              <a:rPr lang="en-US" sz="1600" err="1">
                <a:latin typeface="Arial"/>
                <a:ea typeface="Lato"/>
                <a:cs typeface="Lato"/>
              </a:rPr>
              <a:t>frontière</a:t>
            </a:r>
            <a:r>
              <a:rPr lang="en-US" sz="1600" dirty="0">
                <a:latin typeface="Arial"/>
                <a:ea typeface="Lato"/>
                <a:cs typeface="Lato"/>
              </a:rPr>
              <a:t> entre </a:t>
            </a:r>
            <a:r>
              <a:rPr lang="en-US" sz="1600" err="1">
                <a:latin typeface="Arial"/>
                <a:ea typeface="Lato"/>
                <a:cs typeface="Lato"/>
              </a:rPr>
              <a:t>ce</a:t>
            </a:r>
            <a:r>
              <a:rPr lang="en-US" sz="1600" dirty="0">
                <a:latin typeface="Arial"/>
                <a:ea typeface="Lato"/>
                <a:cs typeface="Lato"/>
              </a:rPr>
              <a:t> qui </a:t>
            </a:r>
            <a:r>
              <a:rPr lang="en-US" sz="1600" err="1">
                <a:latin typeface="Arial"/>
                <a:ea typeface="Lato"/>
                <a:cs typeface="Lato"/>
              </a:rPr>
              <a:t>relève</a:t>
            </a:r>
            <a:r>
              <a:rPr lang="en-US" sz="1600" dirty="0">
                <a:latin typeface="Arial"/>
                <a:ea typeface="Lato"/>
                <a:cs typeface="Lato"/>
              </a:rPr>
              <a:t> et ne </a:t>
            </a:r>
            <a:r>
              <a:rPr lang="en-US" sz="1600" err="1">
                <a:latin typeface="Arial"/>
                <a:ea typeface="Lato"/>
                <a:cs typeface="Lato"/>
              </a:rPr>
              <a:t>relève</a:t>
            </a:r>
            <a:r>
              <a:rPr lang="en-US" sz="1600" dirty="0">
                <a:latin typeface="Arial"/>
                <a:ea typeface="Lato"/>
                <a:cs typeface="Lato"/>
              </a:rPr>
              <a:t> pas de la communication tend à </a:t>
            </a:r>
            <a:r>
              <a:rPr lang="en-US" sz="1600" err="1">
                <a:latin typeface="Arial"/>
                <a:ea typeface="Lato"/>
                <a:cs typeface="Lato"/>
              </a:rPr>
              <a:t>disparaitre</a:t>
            </a:r>
            <a:r>
              <a:rPr lang="en-US" sz="1600" dirty="0">
                <a:latin typeface="Arial"/>
                <a:ea typeface="Lato"/>
                <a:cs typeface="Lato"/>
              </a:rPr>
              <a:t>. Autrefois, les temps </a:t>
            </a:r>
            <a:r>
              <a:rPr lang="en-US" sz="1600" err="1">
                <a:latin typeface="Arial"/>
                <a:ea typeface="Lato"/>
                <a:cs typeface="Lato"/>
              </a:rPr>
              <a:t>alloués</a:t>
            </a:r>
            <a:r>
              <a:rPr lang="en-US" sz="1600" dirty="0">
                <a:latin typeface="Arial"/>
                <a:ea typeface="Lato"/>
                <a:cs typeface="Lato"/>
              </a:rPr>
              <a:t> à la communication </a:t>
            </a:r>
            <a:r>
              <a:rPr lang="en-US" sz="1600" err="1">
                <a:latin typeface="Arial"/>
                <a:ea typeface="Lato"/>
                <a:cs typeface="Lato"/>
              </a:rPr>
              <a:t>d’une</a:t>
            </a:r>
            <a:r>
              <a:rPr lang="en-US" sz="1600" dirty="0">
                <a:latin typeface="Arial"/>
                <a:ea typeface="Lato"/>
                <a:cs typeface="Lato"/>
              </a:rPr>
              <a:t> </a:t>
            </a:r>
            <a:r>
              <a:rPr lang="en-US" sz="1600" err="1">
                <a:latin typeface="Arial"/>
                <a:ea typeface="Lato"/>
                <a:cs typeface="Lato"/>
              </a:rPr>
              <a:t>entreprise</a:t>
            </a:r>
            <a:r>
              <a:rPr lang="en-US" sz="1600" dirty="0">
                <a:latin typeface="Arial"/>
                <a:ea typeface="Lato"/>
                <a:cs typeface="Lato"/>
              </a:rPr>
              <a:t> </a:t>
            </a:r>
            <a:r>
              <a:rPr lang="en-US" sz="1600" err="1">
                <a:latin typeface="Arial"/>
                <a:ea typeface="Lato"/>
                <a:cs typeface="Lato"/>
              </a:rPr>
              <a:t>étaient</a:t>
            </a:r>
            <a:r>
              <a:rPr lang="en-US" sz="1600" dirty="0">
                <a:latin typeface="Arial"/>
                <a:ea typeface="Lato"/>
                <a:cs typeface="Lato"/>
              </a:rPr>
              <a:t> très </a:t>
            </a:r>
            <a:r>
              <a:rPr lang="en-US" sz="1600" err="1">
                <a:latin typeface="Arial"/>
                <a:ea typeface="Lato"/>
                <a:cs typeface="Lato"/>
              </a:rPr>
              <a:t>distincts</a:t>
            </a:r>
            <a:r>
              <a:rPr lang="en-US" sz="1600" dirty="0">
                <a:latin typeface="Arial"/>
                <a:ea typeface="Lato"/>
                <a:cs typeface="Lato"/>
              </a:rPr>
              <a:t> des temps </a:t>
            </a:r>
            <a:r>
              <a:rPr lang="en-US" sz="1600" err="1">
                <a:latin typeface="Arial"/>
                <a:ea typeface="Lato"/>
                <a:cs typeface="Lato"/>
              </a:rPr>
              <a:t>alloués</a:t>
            </a:r>
            <a:r>
              <a:rPr lang="en-US" sz="1600" dirty="0">
                <a:latin typeface="Arial"/>
                <a:ea typeface="Lato"/>
                <a:cs typeface="Lato"/>
              </a:rPr>
              <a:t> à </a:t>
            </a:r>
            <a:r>
              <a:rPr lang="en-US" sz="1600" err="1">
                <a:latin typeface="Arial"/>
                <a:ea typeface="Lato"/>
                <a:cs typeface="Lato"/>
              </a:rPr>
              <a:t>sa</a:t>
            </a:r>
            <a:r>
              <a:rPr lang="en-US" sz="1600" dirty="0">
                <a:latin typeface="Arial"/>
                <a:ea typeface="Lato"/>
                <a:cs typeface="Lato"/>
              </a:rPr>
              <a:t> gestion. Tandis </a:t>
            </a:r>
            <a:r>
              <a:rPr lang="en-US" sz="1600" err="1">
                <a:latin typeface="Arial"/>
                <a:ea typeface="Lato"/>
                <a:cs typeface="Lato"/>
              </a:rPr>
              <a:t>qu’</a:t>
            </a:r>
            <a:r>
              <a:rPr lang="en-US" sz="1600" b="1" err="1">
                <a:latin typeface="Arial"/>
                <a:ea typeface="Lato"/>
                <a:cs typeface="Lato"/>
              </a:rPr>
              <a:t>aujourd’hui</a:t>
            </a:r>
            <a:r>
              <a:rPr lang="en-US" sz="1600" b="1" dirty="0">
                <a:latin typeface="Arial"/>
                <a:ea typeface="Lato"/>
                <a:cs typeface="Lato"/>
              </a:rPr>
              <a:t>, un </a:t>
            </a:r>
            <a:r>
              <a:rPr lang="en-US" sz="1600" b="1" err="1">
                <a:latin typeface="Arial"/>
                <a:ea typeface="Lato"/>
                <a:cs typeface="Lato"/>
              </a:rPr>
              <a:t>dirigeant</a:t>
            </a:r>
            <a:r>
              <a:rPr lang="en-US" sz="1600" b="1" dirty="0">
                <a:latin typeface="Arial"/>
                <a:ea typeface="Lato"/>
                <a:cs typeface="Lato"/>
              </a:rPr>
              <a:t> se doit de </a:t>
            </a:r>
            <a:r>
              <a:rPr lang="en-US" sz="1600" b="1" err="1">
                <a:latin typeface="Arial"/>
                <a:ea typeface="Lato"/>
                <a:cs typeface="Lato"/>
              </a:rPr>
              <a:t>communiquer</a:t>
            </a:r>
            <a:r>
              <a:rPr lang="en-US" sz="1600" b="1" dirty="0">
                <a:latin typeface="Arial"/>
                <a:ea typeface="Lato"/>
                <a:cs typeface="Lato"/>
              </a:rPr>
              <a:t> </a:t>
            </a:r>
            <a:r>
              <a:rPr lang="en-US" sz="1600" b="1" err="1">
                <a:latin typeface="Arial"/>
                <a:ea typeface="Lato"/>
                <a:cs typeface="Lato"/>
              </a:rPr>
              <a:t>en</a:t>
            </a:r>
            <a:r>
              <a:rPr lang="en-US" sz="1600" b="1" dirty="0">
                <a:latin typeface="Arial"/>
                <a:ea typeface="Lato"/>
                <a:cs typeface="Lato"/>
              </a:rPr>
              <a:t> permanence, </a:t>
            </a:r>
            <a:r>
              <a:rPr lang="en-US" sz="1600" b="1" err="1">
                <a:latin typeface="Arial"/>
                <a:ea typeface="Lato"/>
                <a:cs typeface="Lato"/>
              </a:rPr>
              <a:t>même</a:t>
            </a:r>
            <a:r>
              <a:rPr lang="en-US" sz="1600" b="1" dirty="0">
                <a:latin typeface="Arial"/>
                <a:ea typeface="Lato"/>
                <a:cs typeface="Lato"/>
              </a:rPr>
              <a:t> hors </a:t>
            </a:r>
            <a:r>
              <a:rPr lang="en-US" sz="1600" b="1" err="1">
                <a:latin typeface="Arial"/>
                <a:ea typeface="Lato"/>
                <a:cs typeface="Lato"/>
              </a:rPr>
              <a:t>caméra</a:t>
            </a:r>
            <a:r>
              <a:rPr lang="en-US" sz="1600" b="1" dirty="0">
                <a:latin typeface="Arial"/>
                <a:ea typeface="Lato"/>
                <a:cs typeface="Lato"/>
              </a:rPr>
              <a:t>.</a:t>
            </a:r>
            <a:r>
              <a:rPr lang="en-US" sz="1600" dirty="0">
                <a:latin typeface="Arial"/>
                <a:ea typeface="Lato"/>
                <a:cs typeface="Lato"/>
              </a:rPr>
              <a:t> Et </a:t>
            </a:r>
            <a:r>
              <a:rPr lang="en-US" sz="1600" err="1">
                <a:latin typeface="Arial"/>
                <a:ea typeface="Lato"/>
                <a:cs typeface="Lato"/>
              </a:rPr>
              <a:t>cela</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d’autant</a:t>
            </a:r>
            <a:r>
              <a:rPr lang="en-US" sz="1600" dirty="0">
                <a:latin typeface="Arial"/>
                <a:ea typeface="Lato"/>
                <a:cs typeface="Lato"/>
              </a:rPr>
              <a:t> plus </a:t>
            </a:r>
            <a:r>
              <a:rPr lang="en-US" sz="1600" err="1">
                <a:latin typeface="Arial"/>
                <a:ea typeface="Lato"/>
                <a:cs typeface="Lato"/>
              </a:rPr>
              <a:t>vrai</a:t>
            </a:r>
            <a:r>
              <a:rPr lang="en-US" sz="1600" dirty="0">
                <a:latin typeface="Arial"/>
                <a:ea typeface="Lato"/>
                <a:cs typeface="Lato"/>
              </a:rPr>
              <a:t> pour la </a:t>
            </a:r>
            <a:r>
              <a:rPr lang="en-US" sz="1600" err="1">
                <a:latin typeface="Arial"/>
                <a:ea typeface="Lato"/>
                <a:cs typeface="Lato"/>
              </a:rPr>
              <a:t>dirigeante</a:t>
            </a:r>
            <a:r>
              <a:rPr lang="en-US" sz="1600" dirty="0">
                <a:latin typeface="Arial"/>
                <a:ea typeface="Lato"/>
                <a:cs typeface="Lato"/>
              </a:rPr>
              <a:t> de </a:t>
            </a:r>
            <a:r>
              <a:rPr lang="en-US" sz="1600" err="1">
                <a:latin typeface="Arial"/>
                <a:ea typeface="Lato"/>
                <a:cs typeface="Lato"/>
              </a:rPr>
              <a:t>l’UNESCO</a:t>
            </a:r>
            <a:r>
              <a:rPr lang="en-US" sz="1600" dirty="0">
                <a:latin typeface="Arial"/>
                <a:ea typeface="Lato"/>
                <a:cs typeface="Lato"/>
              </a:rPr>
              <a:t>, </a:t>
            </a:r>
            <a:r>
              <a:rPr lang="en-US" sz="1600" err="1">
                <a:latin typeface="Arial"/>
                <a:ea typeface="Lato"/>
                <a:cs typeface="Lato"/>
              </a:rPr>
              <a:t>dont</a:t>
            </a:r>
            <a:r>
              <a:rPr lang="en-US" sz="1600" dirty="0">
                <a:latin typeface="Arial"/>
                <a:ea typeface="Lato"/>
                <a:cs typeface="Lato"/>
              </a:rPr>
              <a:t> la </a:t>
            </a:r>
            <a:r>
              <a:rPr lang="en-US" sz="1600" err="1">
                <a:latin typeface="Arial"/>
                <a:ea typeface="Lato"/>
                <a:cs typeface="Lato"/>
              </a:rPr>
              <a:t>fonction</a:t>
            </a:r>
            <a:r>
              <a:rPr lang="en-US" sz="1600" dirty="0">
                <a:latin typeface="Arial"/>
                <a:ea typeface="Lato"/>
                <a:cs typeface="Lato"/>
              </a:rPr>
              <a:t> suppose parole et communication. </a:t>
            </a:r>
          </a:p>
        </p:txBody>
      </p:sp>
    </p:spTree>
    <p:extLst>
      <p:ext uri="{BB962C8B-B14F-4D97-AF65-F5344CB8AC3E}">
        <p14:creationId xmlns:p14="http://schemas.microsoft.com/office/powerpoint/2010/main" val="2745688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980FC315-35B8-CE4B-92BC-8E3F44C8EA76}"/>
              </a:ext>
            </a:extLst>
          </p:cNvPr>
          <p:cNvSpPr txBox="1"/>
          <p:nvPr/>
        </p:nvSpPr>
        <p:spPr>
          <a:xfrm>
            <a:off x="793848" y="2121262"/>
            <a:ext cx="7207152" cy="4524315"/>
          </a:xfrm>
          <a:prstGeom prst="rect">
            <a:avLst/>
          </a:prstGeom>
          <a:noFill/>
        </p:spPr>
        <p:txBody>
          <a:bodyPr wrap="square" rtlCol="0">
            <a:spAutoFit/>
          </a:bodyPr>
          <a:lstStyle/>
          <a:p>
            <a:pPr lvl="0"/>
            <a:r>
              <a:rPr lang="fr-FR" sz="2400" b="1" dirty="0">
                <a:latin typeface="Arial" panose="020B0604020202020204" pitchFamily="34" charset="0"/>
                <a:cs typeface="Arial" panose="020B0604020202020204" pitchFamily="34" charset="0"/>
              </a:rPr>
              <a:t>Quelles sont vos techniques, vos méthodes, vos trucs et astuces ? Quel est le temps de préparation ? Par où commencer pour travailler son style puis l’adapter ? </a:t>
            </a:r>
          </a:p>
          <a:p>
            <a:pPr lvl="0"/>
            <a:endParaRPr lang="fr-FR" sz="2400" b="1"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Faut-il des citations, des références historiques ou culturelles, des éléments personnels ou humoristiques ? Trop court ou trop long, comment savoir si le format est pertinent ? Quelle est la place du protocole ? </a:t>
            </a:r>
          </a:p>
          <a:p>
            <a:pPr lvl="0"/>
            <a:endParaRPr lang="fr-FR" sz="2400" b="1"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Quelles sont les erreurs à éviter ?</a:t>
            </a:r>
          </a:p>
        </p:txBody>
      </p:sp>
      <p:pic>
        <p:nvPicPr>
          <p:cNvPr id="13" name="Image 12">
            <a:extLst>
              <a:ext uri="{FF2B5EF4-FFF2-40B4-BE49-F238E27FC236}">
                <a16:creationId xmlns:a16="http://schemas.microsoft.com/office/drawing/2014/main" id="{EF251B92-68F1-394F-90FD-1A2407FAB83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019238" y="760560"/>
            <a:ext cx="1075059" cy="1093250"/>
          </a:xfrm>
          <a:prstGeom prst="rect">
            <a:avLst/>
          </a:prstGeom>
        </p:spPr>
      </p:pic>
      <p:sp>
        <p:nvSpPr>
          <p:cNvPr id="14" name="Rectangle 13">
            <a:extLst>
              <a:ext uri="{FF2B5EF4-FFF2-40B4-BE49-F238E27FC236}">
                <a16:creationId xmlns:a16="http://schemas.microsoft.com/office/drawing/2014/main" id="{57BD71B8-DB75-6C44-AC0F-7337952B0455}"/>
              </a:ext>
            </a:extLst>
          </p:cNvPr>
          <p:cNvSpPr/>
          <p:nvPr/>
        </p:nvSpPr>
        <p:spPr>
          <a:xfrm>
            <a:off x="793848" y="806819"/>
            <a:ext cx="1121228"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0" dirty="0">
                <a:solidFill>
                  <a:schemeClr val="tx1"/>
                </a:solidFill>
                <a:latin typeface="Helvetica" panose="020B0604020202020204" pitchFamily="34" charset="0"/>
                <a:cs typeface="Helvetica" panose="020B0604020202020204" pitchFamily="34" charset="0"/>
              </a:rPr>
              <a:t>4</a:t>
            </a:r>
          </a:p>
        </p:txBody>
      </p:sp>
      <p:sp>
        <p:nvSpPr>
          <p:cNvPr id="15" name="Rectangle 14">
            <a:extLst>
              <a:ext uri="{FF2B5EF4-FFF2-40B4-BE49-F238E27FC236}">
                <a16:creationId xmlns:a16="http://schemas.microsoft.com/office/drawing/2014/main" id="{393AB548-178F-434A-B501-C600B9605BCD}"/>
              </a:ext>
            </a:extLst>
          </p:cNvPr>
          <p:cNvSpPr/>
          <p:nvPr/>
        </p:nvSpPr>
        <p:spPr>
          <a:xfrm>
            <a:off x="3302621" y="964794"/>
            <a:ext cx="4698379" cy="684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solidFill>
                  <a:schemeClr val="tx1"/>
                </a:solidFill>
                <a:latin typeface="Helvetica" panose="020B0604020202020204" pitchFamily="34" charset="0"/>
                <a:cs typeface="Helvetica" panose="020B0604020202020204" pitchFamily="34" charset="0"/>
              </a:rPr>
              <a:t>TECHNQUE </a:t>
            </a:r>
            <a:br>
              <a:rPr lang="fr-FR" sz="3600" dirty="0">
                <a:solidFill>
                  <a:schemeClr val="tx1"/>
                </a:solidFill>
                <a:latin typeface="Helvetica" panose="020B0604020202020204" pitchFamily="34" charset="0"/>
                <a:cs typeface="Helvetica" panose="020B0604020202020204" pitchFamily="34" charset="0"/>
              </a:rPr>
            </a:br>
            <a:r>
              <a:rPr lang="fr-FR" sz="3600" dirty="0">
                <a:solidFill>
                  <a:schemeClr val="tx1"/>
                </a:solidFill>
                <a:latin typeface="Helvetica" panose="020B0604020202020204" pitchFamily="34" charset="0"/>
                <a:cs typeface="Helvetica" panose="020B0604020202020204" pitchFamily="34" charset="0"/>
              </a:rPr>
              <a:t>DE RÉDACTION</a:t>
            </a:r>
            <a:endParaRPr lang="fr-FR" sz="3200" dirty="0">
              <a:solidFill>
                <a:schemeClr val="tx1"/>
              </a:solidFill>
              <a:latin typeface="Helvetica" panose="020B0604020202020204" pitchFamily="34" charset="0"/>
              <a:cs typeface="Helvetica" panose="020B0604020202020204" pitchFamily="34" charset="0"/>
            </a:endParaRPr>
          </a:p>
        </p:txBody>
      </p:sp>
      <p:pic>
        <p:nvPicPr>
          <p:cNvPr id="9" name="Picture 4" descr="person writing on white notebook">
            <a:extLst>
              <a:ext uri="{FF2B5EF4-FFF2-40B4-BE49-F238E27FC236}">
                <a16:creationId xmlns:a16="http://schemas.microsoft.com/office/drawing/2014/main" id="{41866127-143A-964A-869D-DCB57D5F47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74" r="10674"/>
          <a:stretch/>
        </p:blipFill>
        <p:spPr bwMode="auto">
          <a:xfrm>
            <a:off x="8145280" y="0"/>
            <a:ext cx="4046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21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B88206E-11BC-7C42-84CC-B9F85BB027BD}"/>
              </a:ext>
            </a:extLst>
          </p:cNvPr>
          <p:cNvSpPr>
            <a:spLocks noGrp="1"/>
          </p:cNvSpPr>
          <p:nvPr>
            <p:ph type="sldNum" sz="quarter" idx="10"/>
          </p:nvPr>
        </p:nvSpPr>
        <p:spPr/>
        <p:txBody>
          <a:bodyPr/>
          <a:lstStyle/>
          <a:p>
            <a:fld id="{263C3AD1-1E60-4BF4-96EC-AB910FAA24E4}" type="slidenum">
              <a:rPr lang="vi-VN" smtClean="0"/>
              <a:pPr/>
              <a:t>3</a:t>
            </a:fld>
            <a:endParaRPr lang="vi-VN"/>
          </a:p>
        </p:txBody>
      </p:sp>
      <p:sp>
        <p:nvSpPr>
          <p:cNvPr id="4" name="Rectangle 3">
            <a:extLst>
              <a:ext uri="{FF2B5EF4-FFF2-40B4-BE49-F238E27FC236}">
                <a16:creationId xmlns:a16="http://schemas.microsoft.com/office/drawing/2014/main" id="{DD03A2C3-211A-1445-8F98-140DF1530C96}"/>
              </a:ext>
            </a:extLst>
          </p:cNvPr>
          <p:cNvSpPr/>
          <p:nvPr/>
        </p:nvSpPr>
        <p:spPr>
          <a:xfrm>
            <a:off x="428" y="0"/>
            <a:ext cx="121911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2" dirty="0"/>
          </a:p>
        </p:txBody>
      </p:sp>
      <p:sp>
        <p:nvSpPr>
          <p:cNvPr id="6" name="Rectangle 5">
            <a:extLst>
              <a:ext uri="{FF2B5EF4-FFF2-40B4-BE49-F238E27FC236}">
                <a16:creationId xmlns:a16="http://schemas.microsoft.com/office/drawing/2014/main" id="{0415D890-B618-1D45-8E3F-DD712F7A6E92}"/>
              </a:ext>
            </a:extLst>
          </p:cNvPr>
          <p:cNvSpPr/>
          <p:nvPr/>
        </p:nvSpPr>
        <p:spPr>
          <a:xfrm>
            <a:off x="749823" y="2661546"/>
            <a:ext cx="11072815" cy="1534907"/>
          </a:xfrm>
          <a:prstGeom prst="rect">
            <a:avLst/>
          </a:prstGeom>
          <a:noFill/>
          <a:ln>
            <a:solidFill>
              <a:schemeClr val="bg1"/>
            </a:solidFill>
          </a:ln>
        </p:spPr>
        <p:txBody>
          <a:bodyPr wrap="square">
            <a:spAutoFit/>
          </a:bodyPr>
          <a:lstStyle/>
          <a:p>
            <a:pPr algn="ctr"/>
            <a:r>
              <a:rPr lang="fr-FR" sz="6974" dirty="0">
                <a:solidFill>
                  <a:schemeClr val="bg1"/>
                </a:solidFill>
                <a:latin typeface="Helvetica" pitchFamily="2" charset="0"/>
              </a:rPr>
              <a:t>LES INCONTOURNABLES</a:t>
            </a:r>
          </a:p>
          <a:p>
            <a:pPr algn="ctr"/>
            <a:endParaRPr lang="fr-FR" sz="2400" dirty="0">
              <a:solidFill>
                <a:schemeClr val="bg1"/>
              </a:solidFill>
              <a:latin typeface="Helvetica" pitchFamily="2" charset="0"/>
            </a:endParaRPr>
          </a:p>
        </p:txBody>
      </p:sp>
      <p:sp>
        <p:nvSpPr>
          <p:cNvPr id="7" name="ZoneTexte 6">
            <a:extLst>
              <a:ext uri="{FF2B5EF4-FFF2-40B4-BE49-F238E27FC236}">
                <a16:creationId xmlns:a16="http://schemas.microsoft.com/office/drawing/2014/main" id="{AE367FFF-3FD1-9F48-AE9A-FFC596E9E968}"/>
              </a:ext>
            </a:extLst>
          </p:cNvPr>
          <p:cNvSpPr txBox="1"/>
          <p:nvPr/>
        </p:nvSpPr>
        <p:spPr>
          <a:xfrm>
            <a:off x="3200399" y="3842510"/>
            <a:ext cx="5791201" cy="707886"/>
          </a:xfrm>
          <a:prstGeom prst="rect">
            <a:avLst/>
          </a:prstGeom>
          <a:solidFill>
            <a:srgbClr val="FF0000"/>
          </a:solidFill>
          <a:ln>
            <a:solidFill>
              <a:schemeClr val="bg1"/>
            </a:solidFill>
          </a:ln>
        </p:spPr>
        <p:txBody>
          <a:bodyPr wrap="square" rtlCol="0">
            <a:spAutoFit/>
          </a:bodyPr>
          <a:lstStyle/>
          <a:p>
            <a:pPr algn="ctr"/>
            <a:r>
              <a:rPr lang="fr-FR" sz="4000" dirty="0">
                <a:solidFill>
                  <a:schemeClr val="bg1"/>
                </a:solidFill>
                <a:latin typeface="Helvetica" pitchFamily="2" charset="0"/>
              </a:rPr>
              <a:t>NOS INSPIRATIONS</a:t>
            </a:r>
          </a:p>
        </p:txBody>
      </p:sp>
      <p:pic>
        <p:nvPicPr>
          <p:cNvPr id="9" name="Image 8">
            <a:extLst>
              <a:ext uri="{FF2B5EF4-FFF2-40B4-BE49-F238E27FC236}">
                <a16:creationId xmlns:a16="http://schemas.microsoft.com/office/drawing/2014/main" id="{98582AFD-7A3F-0F4C-89FE-2DF5B7A0E5BA}"/>
              </a:ext>
            </a:extLst>
          </p:cNvPr>
          <p:cNvPicPr>
            <a:picLocks noChangeAspect="1"/>
          </p:cNvPicPr>
          <p:nvPr/>
        </p:nvPicPr>
        <p:blipFill>
          <a:blip r:embed="rId3"/>
          <a:stretch>
            <a:fillRect/>
          </a:stretch>
        </p:blipFill>
        <p:spPr>
          <a:xfrm>
            <a:off x="158351" y="6187888"/>
            <a:ext cx="591472" cy="522257"/>
          </a:xfrm>
          <a:prstGeom prst="rect">
            <a:avLst/>
          </a:prstGeom>
        </p:spPr>
      </p:pic>
    </p:spTree>
    <p:extLst>
      <p:ext uri="{BB962C8B-B14F-4D97-AF65-F5344CB8AC3E}">
        <p14:creationId xmlns:p14="http://schemas.microsoft.com/office/powerpoint/2010/main" val="3831225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B600A56-F2CA-7690-804B-F5ABC469D2F8}"/>
              </a:ext>
            </a:extLst>
          </p:cNvPr>
          <p:cNvSpPr txBox="1"/>
          <p:nvPr/>
        </p:nvSpPr>
        <p:spPr>
          <a:xfrm>
            <a:off x="900023" y="1273834"/>
            <a:ext cx="1057886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a:t>
            </a:r>
            <a:r>
              <a:rPr lang="en-US" sz="1600" dirty="0">
                <a:latin typeface="Arial"/>
                <a:ea typeface="Lato"/>
                <a:cs typeface="Lato"/>
              </a:rPr>
              <a:t> </a:t>
            </a:r>
            <a:r>
              <a:rPr lang="en-US" sz="1600" dirty="0" err="1">
                <a:latin typeface="Arial"/>
                <a:ea typeface="Lato"/>
                <a:cs typeface="Lato"/>
              </a:rPr>
              <a:t>D’après</a:t>
            </a:r>
            <a:r>
              <a:rPr lang="en-US" sz="1600" dirty="0">
                <a:latin typeface="Arial"/>
                <a:ea typeface="Lato"/>
                <a:cs typeface="Lato"/>
              </a:rPr>
              <a:t> </a:t>
            </a:r>
            <a:r>
              <a:rPr lang="en-US" sz="1600" dirty="0" err="1">
                <a:latin typeface="Arial"/>
                <a:ea typeface="Lato"/>
                <a:cs typeface="Lato"/>
              </a:rPr>
              <a:t>moi</a:t>
            </a:r>
            <a:r>
              <a:rPr lang="en-US" sz="1600" dirty="0">
                <a:latin typeface="Arial"/>
                <a:ea typeface="Lato"/>
                <a:cs typeface="Lato"/>
              </a:rPr>
              <a:t>, dans </a:t>
            </a:r>
            <a:r>
              <a:rPr lang="en-US" sz="1600" dirty="0" err="1">
                <a:latin typeface="Arial"/>
                <a:ea typeface="Lato"/>
                <a:cs typeface="Lato"/>
              </a:rPr>
              <a:t>l’architecture</a:t>
            </a:r>
            <a:r>
              <a:rPr lang="en-US" sz="1600" dirty="0">
                <a:latin typeface="Arial"/>
                <a:ea typeface="Lato"/>
                <a:cs typeface="Lato"/>
              </a:rPr>
              <a:t> d’un </a:t>
            </a:r>
            <a:r>
              <a:rPr lang="en-US" sz="1600" dirty="0" err="1">
                <a:latin typeface="Arial"/>
                <a:ea typeface="Lato"/>
                <a:cs typeface="Lato"/>
              </a:rPr>
              <a:t>discours</a:t>
            </a:r>
            <a:r>
              <a:rPr lang="en-US" sz="1600" dirty="0">
                <a:latin typeface="Arial"/>
                <a:ea typeface="Lato"/>
                <a:cs typeface="Lato"/>
              </a:rPr>
              <a:t>, </a:t>
            </a:r>
            <a:r>
              <a:rPr lang="en-US" sz="1600" dirty="0" err="1">
                <a:latin typeface="Arial"/>
                <a:ea typeface="Lato"/>
                <a:cs typeface="Lato"/>
              </a:rPr>
              <a:t>ce</a:t>
            </a:r>
            <a:r>
              <a:rPr lang="en-US" sz="1600" dirty="0">
                <a:latin typeface="Arial"/>
                <a:ea typeface="Lato"/>
                <a:cs typeface="Lato"/>
              </a:rPr>
              <a:t> </a:t>
            </a:r>
            <a:r>
              <a:rPr lang="en-US" sz="1600" dirty="0" err="1">
                <a:latin typeface="Arial"/>
                <a:ea typeface="Lato"/>
                <a:cs typeface="Lato"/>
              </a:rPr>
              <a:t>sont</a:t>
            </a:r>
            <a:r>
              <a:rPr lang="en-US" sz="1600" dirty="0">
                <a:latin typeface="Arial"/>
                <a:ea typeface="Lato"/>
                <a:cs typeface="Lato"/>
              </a:rPr>
              <a:t> </a:t>
            </a:r>
            <a:r>
              <a:rPr lang="en-US" sz="1600" dirty="0" err="1">
                <a:latin typeface="Arial"/>
                <a:ea typeface="Lato"/>
                <a:cs typeface="Lato"/>
              </a:rPr>
              <a:t>l’introduction</a:t>
            </a:r>
            <a:r>
              <a:rPr lang="en-US" sz="1600" dirty="0">
                <a:latin typeface="Arial"/>
                <a:ea typeface="Lato"/>
                <a:cs typeface="Lato"/>
              </a:rPr>
              <a:t> et la conclusion qui </a:t>
            </a:r>
            <a:r>
              <a:rPr lang="en-US" sz="1600" dirty="0" err="1">
                <a:latin typeface="Arial"/>
                <a:ea typeface="Lato"/>
                <a:cs typeface="Lato"/>
              </a:rPr>
              <a:t>importent</a:t>
            </a:r>
            <a:r>
              <a:rPr lang="en-US" sz="1600" dirty="0">
                <a:latin typeface="Arial"/>
                <a:ea typeface="Lato"/>
                <a:cs typeface="Lato"/>
              </a:rPr>
              <a:t> le plus et </a:t>
            </a:r>
            <a:r>
              <a:rPr lang="en-US" sz="1600" dirty="0" err="1">
                <a:latin typeface="Arial"/>
                <a:ea typeface="Lato"/>
                <a:cs typeface="Lato"/>
              </a:rPr>
              <a:t>dont</a:t>
            </a:r>
            <a:r>
              <a:rPr lang="en-US" sz="1600" dirty="0">
                <a:latin typeface="Arial"/>
                <a:ea typeface="Lato"/>
                <a:cs typeface="Lato"/>
              </a:rPr>
              <a:t> les </a:t>
            </a:r>
            <a:r>
              <a:rPr lang="en-US" sz="1600" dirty="0" err="1">
                <a:latin typeface="Arial"/>
                <a:ea typeface="Lato"/>
                <a:cs typeface="Lato"/>
              </a:rPr>
              <a:t>auditeurs</a:t>
            </a:r>
            <a:r>
              <a:rPr lang="en-US" sz="1600" dirty="0">
                <a:latin typeface="Arial"/>
                <a:ea typeface="Lato"/>
                <a:cs typeface="Lato"/>
              </a:rPr>
              <a:t> se </a:t>
            </a:r>
            <a:r>
              <a:rPr lang="en-US" sz="1600" dirty="0" err="1">
                <a:latin typeface="Arial"/>
                <a:ea typeface="Lato"/>
                <a:cs typeface="Lato"/>
              </a:rPr>
              <a:t>souviennent</a:t>
            </a:r>
            <a:r>
              <a:rPr lang="en-US" sz="1600" dirty="0">
                <a:latin typeface="Arial"/>
                <a:ea typeface="Lato"/>
                <a:cs typeface="Lato"/>
              </a:rPr>
              <a:t> </a:t>
            </a:r>
            <a:r>
              <a:rPr lang="en-US" sz="1600" dirty="0" err="1">
                <a:latin typeface="Arial"/>
                <a:ea typeface="Lato"/>
                <a:cs typeface="Lato"/>
              </a:rPr>
              <a:t>réellement</a:t>
            </a:r>
            <a:r>
              <a:rPr lang="en-US" sz="1600" dirty="0">
                <a:latin typeface="Arial"/>
                <a:ea typeface="Lato"/>
                <a:cs typeface="Lato"/>
              </a:rPr>
              <a:t>. Il </a:t>
            </a:r>
            <a:r>
              <a:rPr lang="en-US" sz="1600" dirty="0" err="1">
                <a:latin typeface="Arial"/>
                <a:ea typeface="Lato"/>
                <a:cs typeface="Lato"/>
              </a:rPr>
              <a:t>est</a:t>
            </a:r>
            <a:r>
              <a:rPr lang="en-US" sz="1600" dirty="0">
                <a:latin typeface="Arial"/>
                <a:ea typeface="Lato"/>
                <a:cs typeface="Lato"/>
              </a:rPr>
              <a:t> </a:t>
            </a:r>
            <a:r>
              <a:rPr lang="en-US" sz="1600" dirty="0" err="1">
                <a:latin typeface="Arial"/>
                <a:ea typeface="Lato"/>
                <a:cs typeface="Lato"/>
              </a:rPr>
              <a:t>donc</a:t>
            </a:r>
            <a:r>
              <a:rPr lang="en-US" sz="1600" dirty="0">
                <a:latin typeface="Arial"/>
                <a:ea typeface="Lato"/>
                <a:cs typeface="Lato"/>
              </a:rPr>
              <a:t> capital de </a:t>
            </a:r>
            <a:r>
              <a:rPr lang="en-US" sz="1600" dirty="0" err="1">
                <a:latin typeface="Arial"/>
                <a:ea typeface="Lato"/>
                <a:cs typeface="Lato"/>
              </a:rPr>
              <a:t>soigner</a:t>
            </a:r>
            <a:r>
              <a:rPr lang="en-US" sz="1600" dirty="0">
                <a:latin typeface="Arial"/>
                <a:ea typeface="Lato"/>
                <a:cs typeface="Lato"/>
              </a:rPr>
              <a:t> </a:t>
            </a:r>
            <a:r>
              <a:rPr lang="en-US" sz="1600" dirty="0" err="1">
                <a:latin typeface="Arial"/>
                <a:ea typeface="Lato"/>
                <a:cs typeface="Lato"/>
              </a:rPr>
              <a:t>ces</a:t>
            </a:r>
            <a:r>
              <a:rPr lang="en-US" sz="1600" dirty="0">
                <a:latin typeface="Arial"/>
                <a:ea typeface="Lato"/>
                <a:cs typeface="Lato"/>
              </a:rPr>
              <a:t> deux moments phares </a:t>
            </a:r>
            <a:r>
              <a:rPr lang="en-US" sz="1600" dirty="0" err="1">
                <a:latin typeface="Arial"/>
                <a:ea typeface="Lato"/>
                <a:cs typeface="Lato"/>
              </a:rPr>
              <a:t>d’une</a:t>
            </a:r>
            <a:r>
              <a:rPr lang="en-US" sz="1600" dirty="0">
                <a:latin typeface="Arial"/>
                <a:ea typeface="Lato"/>
                <a:cs typeface="Lato"/>
              </a:rPr>
              <a:t> </a:t>
            </a:r>
            <a:r>
              <a:rPr lang="en-US" sz="1600" dirty="0" err="1">
                <a:latin typeface="Arial"/>
                <a:ea typeface="Lato"/>
                <a:cs typeface="Lato"/>
              </a:rPr>
              <a:t>prise</a:t>
            </a:r>
            <a:r>
              <a:rPr lang="en-US" sz="1600" dirty="0">
                <a:latin typeface="Arial"/>
                <a:ea typeface="Lato"/>
                <a:cs typeface="Lato"/>
              </a:rPr>
              <a:t> de parole sans </a:t>
            </a:r>
            <a:r>
              <a:rPr lang="en-US" sz="1600" dirty="0" err="1">
                <a:latin typeface="Arial"/>
                <a:ea typeface="Lato"/>
                <a:cs typeface="Lato"/>
              </a:rPr>
              <a:t>toutefois</a:t>
            </a:r>
            <a:r>
              <a:rPr lang="en-US" sz="1600" dirty="0">
                <a:latin typeface="Arial"/>
                <a:ea typeface="Lato"/>
                <a:cs typeface="Lato"/>
              </a:rPr>
              <a:t> </a:t>
            </a:r>
            <a:r>
              <a:rPr lang="en-US" sz="1600" dirty="0" err="1">
                <a:latin typeface="Arial"/>
                <a:ea typeface="Lato"/>
                <a:cs typeface="Lato"/>
              </a:rPr>
              <a:t>négliger</a:t>
            </a:r>
            <a:r>
              <a:rPr lang="en-US" sz="1600" dirty="0">
                <a:latin typeface="Arial"/>
                <a:ea typeface="Lato"/>
                <a:cs typeface="Lato"/>
              </a:rPr>
              <a:t> le </a:t>
            </a:r>
            <a:r>
              <a:rPr lang="en-US" sz="1600" dirty="0" err="1">
                <a:latin typeface="Arial"/>
                <a:ea typeface="Lato"/>
                <a:cs typeface="Lato"/>
              </a:rPr>
              <a:t>reste</a:t>
            </a:r>
            <a:r>
              <a:rPr lang="en-US" sz="1600" dirty="0">
                <a:latin typeface="Arial"/>
                <a:ea typeface="Lato"/>
                <a:cs typeface="Lato"/>
              </a:rPr>
              <a:t>. </a:t>
            </a:r>
            <a:r>
              <a:rPr lang="en-US" sz="1600" b="1" dirty="0" err="1">
                <a:latin typeface="Arial"/>
                <a:ea typeface="Lato"/>
                <a:cs typeface="Lato"/>
              </a:rPr>
              <a:t>J’aime</a:t>
            </a:r>
            <a:r>
              <a:rPr lang="en-US" sz="1600" b="1" dirty="0">
                <a:latin typeface="Arial"/>
                <a:ea typeface="Lato"/>
                <a:cs typeface="Lato"/>
              </a:rPr>
              <a:t> comparer </a:t>
            </a:r>
            <a:r>
              <a:rPr lang="en-US" sz="1600" b="1" dirty="0" err="1">
                <a:latin typeface="Arial"/>
                <a:ea typeface="Lato"/>
                <a:cs typeface="Lato"/>
              </a:rPr>
              <a:t>cela</a:t>
            </a:r>
            <a:r>
              <a:rPr lang="en-US" sz="1600" b="1" dirty="0">
                <a:latin typeface="Arial"/>
                <a:ea typeface="Lato"/>
                <a:cs typeface="Lato"/>
              </a:rPr>
              <a:t> à un vol </a:t>
            </a:r>
            <a:r>
              <a:rPr lang="en-US" sz="1600" b="1" dirty="0" err="1">
                <a:latin typeface="Arial"/>
                <a:ea typeface="Lato"/>
                <a:cs typeface="Lato"/>
              </a:rPr>
              <a:t>d’avion</a:t>
            </a:r>
            <a:r>
              <a:rPr lang="en-US" sz="1600" b="1" dirty="0">
                <a:latin typeface="Arial"/>
                <a:ea typeface="Lato"/>
                <a:cs typeface="Lato"/>
              </a:rPr>
              <a:t>, </a:t>
            </a:r>
            <a:r>
              <a:rPr lang="en-US" sz="1600" b="1" dirty="0" err="1">
                <a:latin typeface="Arial"/>
                <a:ea typeface="Lato"/>
                <a:cs typeface="Lato"/>
              </a:rPr>
              <a:t>où</a:t>
            </a:r>
            <a:r>
              <a:rPr lang="en-US" sz="1600" b="1" dirty="0">
                <a:latin typeface="Arial"/>
                <a:ea typeface="Lato"/>
                <a:cs typeface="Lato"/>
              </a:rPr>
              <a:t> les deux phases critiques </a:t>
            </a:r>
            <a:r>
              <a:rPr lang="en-US" sz="1600" b="1" err="1">
                <a:latin typeface="Arial"/>
                <a:ea typeface="Lato"/>
                <a:cs typeface="Lato"/>
              </a:rPr>
              <a:t>sont</a:t>
            </a:r>
            <a:r>
              <a:rPr lang="en-US" sz="1600" b="1" dirty="0">
                <a:latin typeface="Arial"/>
                <a:ea typeface="Lato"/>
                <a:cs typeface="Lato"/>
              </a:rPr>
              <a:t> le </a:t>
            </a:r>
            <a:r>
              <a:rPr lang="en-US" sz="1600" b="1" err="1">
                <a:latin typeface="Arial"/>
                <a:ea typeface="Lato"/>
                <a:cs typeface="Lato"/>
              </a:rPr>
              <a:t>décollage</a:t>
            </a:r>
            <a:r>
              <a:rPr lang="en-US" sz="1600" b="1" dirty="0">
                <a:latin typeface="Arial"/>
                <a:ea typeface="Lato"/>
                <a:cs typeface="Lato"/>
              </a:rPr>
              <a:t> et </a:t>
            </a:r>
            <a:r>
              <a:rPr lang="en-US" sz="1600" b="1" err="1">
                <a:latin typeface="Arial"/>
                <a:ea typeface="Lato"/>
                <a:cs typeface="Lato"/>
              </a:rPr>
              <a:t>l’atterrissage</a:t>
            </a:r>
            <a:r>
              <a:rPr lang="en-US" sz="1600" b="1" dirty="0">
                <a:latin typeface="Arial"/>
                <a:ea typeface="Lato"/>
                <a:cs typeface="Lato"/>
              </a:rPr>
              <a:t>, entre </a:t>
            </a:r>
            <a:r>
              <a:rPr lang="en-US" sz="1600" b="1" err="1">
                <a:latin typeface="Arial"/>
                <a:ea typeface="Lato"/>
                <a:cs typeface="Lato"/>
              </a:rPr>
              <a:t>lesquelles</a:t>
            </a:r>
            <a:r>
              <a:rPr lang="en-US" sz="1600" b="1" dirty="0">
                <a:latin typeface="Arial"/>
                <a:ea typeface="Lato"/>
                <a:cs typeface="Lato"/>
              </a:rPr>
              <a:t> se </a:t>
            </a:r>
            <a:r>
              <a:rPr lang="en-US" sz="1600" b="1" err="1">
                <a:latin typeface="Arial"/>
                <a:ea typeface="Lato"/>
                <a:cs typeface="Lato"/>
              </a:rPr>
              <a:t>situe</a:t>
            </a:r>
            <a:r>
              <a:rPr lang="en-US" sz="1600" b="1" dirty="0">
                <a:latin typeface="Arial"/>
                <a:ea typeface="Lato"/>
                <a:cs typeface="Lato"/>
              </a:rPr>
              <a:t> le régime de </a:t>
            </a:r>
            <a:r>
              <a:rPr lang="en-US" sz="1600" b="1" err="1">
                <a:latin typeface="Arial"/>
                <a:ea typeface="Lato"/>
                <a:cs typeface="Lato"/>
              </a:rPr>
              <a:t>croisière</a:t>
            </a:r>
            <a:r>
              <a:rPr lang="en-US" sz="1600" b="1" dirty="0">
                <a:latin typeface="Arial"/>
                <a:ea typeface="Lato"/>
                <a:cs typeface="Lato"/>
              </a:rPr>
              <a:t>. </a:t>
            </a:r>
          </a:p>
          <a:p>
            <a:r>
              <a:rPr lang="en-US" sz="1600" dirty="0">
                <a:latin typeface="Arial"/>
                <a:ea typeface="Lato"/>
                <a:cs typeface="Lato"/>
              </a:rPr>
              <a:t>Une plume doit </a:t>
            </a:r>
            <a:r>
              <a:rPr lang="en-US" sz="1600" dirty="0" err="1">
                <a:latin typeface="Arial"/>
                <a:ea typeface="Lato"/>
                <a:cs typeface="Lato"/>
              </a:rPr>
              <a:t>impérativement</a:t>
            </a:r>
            <a:r>
              <a:rPr lang="en-US" sz="1600" dirty="0">
                <a:latin typeface="Arial"/>
                <a:ea typeface="Lato"/>
                <a:cs typeface="Lato"/>
              </a:rPr>
              <a:t> </a:t>
            </a:r>
            <a:r>
              <a:rPr lang="en-US" sz="1600" dirty="0" err="1">
                <a:latin typeface="Arial"/>
                <a:ea typeface="Lato"/>
                <a:cs typeface="Lato"/>
              </a:rPr>
              <a:t>travailler</a:t>
            </a:r>
            <a:r>
              <a:rPr lang="en-US" sz="1600" dirty="0">
                <a:latin typeface="Arial"/>
                <a:ea typeface="Lato"/>
                <a:cs typeface="Lato"/>
              </a:rPr>
              <a:t> son </a:t>
            </a:r>
            <a:r>
              <a:rPr lang="en-US" sz="1600" dirty="0" err="1">
                <a:latin typeface="Arial"/>
                <a:ea typeface="Lato"/>
                <a:cs typeface="Lato"/>
              </a:rPr>
              <a:t>accroche</a:t>
            </a:r>
            <a:r>
              <a:rPr lang="en-US" sz="1600" dirty="0">
                <a:latin typeface="Arial"/>
                <a:ea typeface="Lato"/>
                <a:cs typeface="Lato"/>
              </a:rPr>
              <a:t>, </a:t>
            </a:r>
            <a:r>
              <a:rPr lang="en-US" sz="1600" dirty="0" err="1">
                <a:latin typeface="Arial"/>
                <a:ea typeface="Lato"/>
                <a:cs typeface="Lato"/>
              </a:rPr>
              <a:t>d’autant</a:t>
            </a:r>
            <a:r>
              <a:rPr lang="en-US" sz="1600" dirty="0">
                <a:latin typeface="Arial"/>
                <a:ea typeface="Lato"/>
                <a:cs typeface="Lato"/>
              </a:rPr>
              <a:t> plus dans un </a:t>
            </a:r>
            <a:r>
              <a:rPr lang="en-US" sz="1600" dirty="0" err="1">
                <a:latin typeface="Arial"/>
                <a:ea typeface="Lato"/>
                <a:cs typeface="Lato"/>
              </a:rPr>
              <a:t>environnement</a:t>
            </a:r>
            <a:r>
              <a:rPr lang="en-US" sz="1600" dirty="0">
                <a:latin typeface="Arial"/>
                <a:ea typeface="Lato"/>
                <a:cs typeface="Lato"/>
              </a:rPr>
              <a:t> </a:t>
            </a:r>
            <a:r>
              <a:rPr lang="en-US" sz="1600" dirty="0" err="1">
                <a:latin typeface="Arial"/>
                <a:ea typeface="Lato"/>
                <a:cs typeface="Lato"/>
              </a:rPr>
              <a:t>où</a:t>
            </a:r>
            <a:r>
              <a:rPr lang="en-US" sz="1600" dirty="0">
                <a:latin typeface="Arial"/>
                <a:ea typeface="Lato"/>
                <a:cs typeface="Lato"/>
              </a:rPr>
              <a:t> </a:t>
            </a:r>
            <a:r>
              <a:rPr lang="en-US" sz="1600" dirty="0" err="1">
                <a:latin typeface="Arial"/>
                <a:ea typeface="Lato"/>
                <a:cs typeface="Lato"/>
              </a:rPr>
              <a:t>l’attention</a:t>
            </a:r>
            <a:r>
              <a:rPr lang="en-US" sz="1600" dirty="0">
                <a:latin typeface="Arial"/>
                <a:ea typeface="Lato"/>
                <a:cs typeface="Lato"/>
              </a:rPr>
              <a:t> des publics </a:t>
            </a:r>
            <a:r>
              <a:rPr lang="en-US" sz="1600" dirty="0" err="1">
                <a:latin typeface="Arial"/>
                <a:ea typeface="Lato"/>
                <a:cs typeface="Lato"/>
              </a:rPr>
              <a:t>diminue</a:t>
            </a:r>
            <a:r>
              <a:rPr lang="en-US" sz="1600" dirty="0">
                <a:latin typeface="Arial"/>
                <a:ea typeface="Lato"/>
                <a:cs typeface="Lato"/>
              </a:rPr>
              <a:t>. Cela </a:t>
            </a:r>
            <a:r>
              <a:rPr lang="en-US" sz="1600" dirty="0" err="1">
                <a:latin typeface="Arial"/>
                <a:ea typeface="Lato"/>
                <a:cs typeface="Lato"/>
              </a:rPr>
              <a:t>peut</a:t>
            </a:r>
            <a:r>
              <a:rPr lang="en-US" sz="1600" dirty="0">
                <a:latin typeface="Arial"/>
                <a:ea typeface="Lato"/>
                <a:cs typeface="Lato"/>
              </a:rPr>
              <a:t> se </a:t>
            </a:r>
            <a:r>
              <a:rPr lang="en-US" sz="1600" dirty="0" err="1">
                <a:latin typeface="Arial"/>
                <a:ea typeface="Lato"/>
                <a:cs typeface="Lato"/>
              </a:rPr>
              <a:t>traduire</a:t>
            </a:r>
            <a:r>
              <a:rPr lang="en-US" sz="1600" dirty="0">
                <a:latin typeface="Arial"/>
                <a:ea typeface="Lato"/>
                <a:cs typeface="Lato"/>
              </a:rPr>
              <a:t> par </a:t>
            </a:r>
            <a:r>
              <a:rPr lang="en-US" sz="1600" dirty="0" err="1">
                <a:latin typeface="Arial"/>
                <a:ea typeface="Lato"/>
                <a:cs typeface="Lato"/>
              </a:rPr>
              <a:t>une</a:t>
            </a:r>
            <a:r>
              <a:rPr lang="en-US" sz="1600" dirty="0">
                <a:latin typeface="Arial"/>
                <a:ea typeface="Lato"/>
                <a:cs typeface="Lato"/>
              </a:rPr>
              <a:t> anecdote </a:t>
            </a:r>
            <a:r>
              <a:rPr lang="en-US" sz="1600" dirty="0" err="1">
                <a:latin typeface="Arial"/>
                <a:ea typeface="Lato"/>
                <a:cs typeface="Lato"/>
              </a:rPr>
              <a:t>personnelle</a:t>
            </a:r>
            <a:r>
              <a:rPr lang="en-US" sz="1600" dirty="0">
                <a:latin typeface="Arial"/>
                <a:ea typeface="Lato"/>
                <a:cs typeface="Lato"/>
              </a:rPr>
              <a:t>, qui </a:t>
            </a:r>
            <a:r>
              <a:rPr lang="en-US" sz="1600" dirty="0" err="1">
                <a:latin typeface="Arial"/>
                <a:ea typeface="Lato"/>
                <a:cs typeface="Lato"/>
              </a:rPr>
              <a:t>relève</a:t>
            </a:r>
            <a:r>
              <a:rPr lang="en-US" sz="1600" dirty="0">
                <a:latin typeface="Arial"/>
                <a:ea typeface="Lato"/>
                <a:cs typeface="Lato"/>
              </a:rPr>
              <a:t> de </a:t>
            </a:r>
            <a:r>
              <a:rPr lang="en-US" sz="1600" dirty="0" err="1">
                <a:latin typeface="Arial"/>
                <a:ea typeface="Lato"/>
                <a:cs typeface="Lato"/>
              </a:rPr>
              <a:t>l’intime</a:t>
            </a:r>
            <a:r>
              <a:rPr lang="en-US" sz="1600" dirty="0">
                <a:latin typeface="Arial"/>
                <a:ea typeface="Lato"/>
                <a:cs typeface="Lato"/>
              </a:rPr>
              <a:t> tout </a:t>
            </a:r>
            <a:r>
              <a:rPr lang="en-US" sz="1600" dirty="0" err="1">
                <a:latin typeface="Arial"/>
                <a:ea typeface="Lato"/>
                <a:cs typeface="Lato"/>
              </a:rPr>
              <a:t>en</a:t>
            </a:r>
            <a:r>
              <a:rPr lang="en-US" sz="1600" dirty="0">
                <a:latin typeface="Arial"/>
                <a:ea typeface="Lato"/>
                <a:cs typeface="Lato"/>
              </a:rPr>
              <a:t> </a:t>
            </a:r>
            <a:r>
              <a:rPr lang="en-US" sz="1600" dirty="0" err="1">
                <a:latin typeface="Arial"/>
                <a:ea typeface="Lato"/>
                <a:cs typeface="Lato"/>
              </a:rPr>
              <a:t>résonnant</a:t>
            </a:r>
            <a:r>
              <a:rPr lang="en-US" sz="1600" dirty="0">
                <a:latin typeface="Arial"/>
                <a:ea typeface="Lato"/>
                <a:cs typeface="Lato"/>
              </a:rPr>
              <a:t> avec les </a:t>
            </a:r>
            <a:r>
              <a:rPr lang="en-US" sz="1600" dirty="0" err="1">
                <a:latin typeface="Arial"/>
                <a:ea typeface="Lato"/>
                <a:cs typeface="Lato"/>
              </a:rPr>
              <a:t>problématiques</a:t>
            </a:r>
            <a:r>
              <a:rPr lang="en-US" sz="1600" dirty="0">
                <a:latin typeface="Arial"/>
                <a:ea typeface="Lato"/>
                <a:cs typeface="Lato"/>
              </a:rPr>
              <a:t> à </a:t>
            </a:r>
            <a:r>
              <a:rPr lang="en-US" sz="1600" dirty="0" err="1">
                <a:latin typeface="Arial"/>
                <a:ea typeface="Lato"/>
                <a:cs typeface="Lato"/>
              </a:rPr>
              <a:t>traiter</a:t>
            </a:r>
            <a:r>
              <a:rPr lang="en-US" sz="1600" dirty="0">
                <a:latin typeface="Arial"/>
                <a:ea typeface="Lato"/>
                <a:cs typeface="Lato"/>
              </a:rPr>
              <a:t>, </a:t>
            </a:r>
            <a:r>
              <a:rPr lang="en-US" sz="1600" dirty="0" err="1">
                <a:latin typeface="Arial"/>
                <a:ea typeface="Lato"/>
                <a:cs typeface="Lato"/>
              </a:rPr>
              <a:t>ou</a:t>
            </a:r>
            <a:r>
              <a:rPr lang="en-US" sz="1600" dirty="0">
                <a:latin typeface="Arial"/>
                <a:ea typeface="Lato"/>
                <a:cs typeface="Lato"/>
              </a:rPr>
              <a:t> encore </a:t>
            </a:r>
            <a:r>
              <a:rPr lang="en-US" sz="1600" dirty="0" err="1">
                <a:latin typeface="Arial"/>
                <a:ea typeface="Lato"/>
                <a:cs typeface="Lato"/>
              </a:rPr>
              <a:t>une</a:t>
            </a:r>
            <a:r>
              <a:rPr lang="en-US" sz="1600" dirty="0">
                <a:latin typeface="Arial"/>
                <a:ea typeface="Lato"/>
                <a:cs typeface="Lato"/>
              </a:rPr>
              <a:t> citation, qui </a:t>
            </a:r>
            <a:r>
              <a:rPr lang="en-US" sz="1600" dirty="0" err="1">
                <a:latin typeface="Arial"/>
                <a:ea typeface="Lato"/>
                <a:cs typeface="Lato"/>
              </a:rPr>
              <a:t>peut</a:t>
            </a:r>
            <a:r>
              <a:rPr lang="en-US" sz="1600" dirty="0">
                <a:latin typeface="Arial"/>
                <a:ea typeface="Lato"/>
                <a:cs typeface="Lato"/>
              </a:rPr>
              <a:t> </a:t>
            </a:r>
            <a:r>
              <a:rPr lang="en-US" sz="1600" dirty="0" err="1">
                <a:latin typeface="Arial"/>
                <a:ea typeface="Lato"/>
                <a:cs typeface="Lato"/>
              </a:rPr>
              <a:t>également</a:t>
            </a:r>
            <a:r>
              <a:rPr lang="en-US" sz="1600" dirty="0">
                <a:latin typeface="Arial"/>
                <a:ea typeface="Lato"/>
                <a:cs typeface="Lato"/>
              </a:rPr>
              <a:t> </a:t>
            </a:r>
            <a:r>
              <a:rPr lang="en-US" sz="1600" dirty="0" err="1">
                <a:latin typeface="Arial"/>
                <a:ea typeface="Lato"/>
                <a:cs typeface="Lato"/>
              </a:rPr>
              <a:t>s’avérer</a:t>
            </a:r>
            <a:r>
              <a:rPr lang="en-US" sz="1600" dirty="0">
                <a:latin typeface="Arial"/>
                <a:ea typeface="Lato"/>
                <a:cs typeface="Lato"/>
              </a:rPr>
              <a:t> </a:t>
            </a:r>
            <a:r>
              <a:rPr lang="en-US" sz="1600" dirty="0" err="1">
                <a:latin typeface="Arial"/>
                <a:ea typeface="Lato"/>
                <a:cs typeface="Lato"/>
              </a:rPr>
              <a:t>être</a:t>
            </a:r>
            <a:r>
              <a:rPr lang="en-US" sz="1600" dirty="0">
                <a:latin typeface="Arial"/>
                <a:ea typeface="Lato"/>
                <a:cs typeface="Lato"/>
              </a:rPr>
              <a:t> un </a:t>
            </a:r>
            <a:r>
              <a:rPr lang="en-US" sz="1600" dirty="0" err="1">
                <a:latin typeface="Arial"/>
                <a:ea typeface="Lato"/>
                <a:cs typeface="Lato"/>
              </a:rPr>
              <a:t>choix</a:t>
            </a:r>
            <a:r>
              <a:rPr lang="en-US" sz="1600" dirty="0">
                <a:latin typeface="Arial"/>
                <a:ea typeface="Lato"/>
                <a:cs typeface="Lato"/>
              </a:rPr>
              <a:t> </a:t>
            </a:r>
            <a:r>
              <a:rPr lang="en-US" sz="1600" dirty="0" err="1">
                <a:latin typeface="Arial"/>
                <a:ea typeface="Lato"/>
                <a:cs typeface="Lato"/>
              </a:rPr>
              <a:t>payant</a:t>
            </a:r>
            <a:r>
              <a:rPr lang="en-US" sz="1600" dirty="0">
                <a:latin typeface="Arial"/>
                <a:ea typeface="Lato"/>
                <a:cs typeface="Lato"/>
              </a:rPr>
              <a:t>. Quant à la conclusion, attention, </a:t>
            </a:r>
            <a:r>
              <a:rPr lang="en-US" sz="1600" dirty="0" err="1">
                <a:latin typeface="Arial"/>
                <a:ea typeface="Lato"/>
                <a:cs typeface="Lato"/>
              </a:rPr>
              <a:t>c’est</a:t>
            </a:r>
            <a:r>
              <a:rPr lang="en-US" sz="1600" dirty="0">
                <a:latin typeface="Arial"/>
                <a:ea typeface="Lato"/>
                <a:cs typeface="Lato"/>
              </a:rPr>
              <a:t> </a:t>
            </a:r>
            <a:r>
              <a:rPr lang="en-US" sz="1600" dirty="0" err="1">
                <a:latin typeface="Arial"/>
                <a:ea typeface="Lato"/>
                <a:cs typeface="Lato"/>
              </a:rPr>
              <a:t>l’ultime</a:t>
            </a:r>
            <a:r>
              <a:rPr lang="en-US" sz="1600" dirty="0">
                <a:latin typeface="Arial"/>
                <a:ea typeface="Lato"/>
                <a:cs typeface="Lato"/>
              </a:rPr>
              <a:t> moment que </a:t>
            </a:r>
            <a:r>
              <a:rPr lang="en-US" sz="1600" dirty="0" err="1">
                <a:latin typeface="Arial"/>
                <a:ea typeface="Lato"/>
                <a:cs typeface="Lato"/>
              </a:rPr>
              <a:t>l’orateur</a:t>
            </a:r>
            <a:r>
              <a:rPr lang="en-US" sz="1600" dirty="0">
                <a:latin typeface="Arial"/>
                <a:ea typeface="Lato"/>
                <a:cs typeface="Lato"/>
              </a:rPr>
              <a:t> partage avec </a:t>
            </a:r>
            <a:r>
              <a:rPr lang="en-US" sz="1600" dirty="0" err="1">
                <a:latin typeface="Arial"/>
                <a:ea typeface="Lato"/>
                <a:cs typeface="Lato"/>
              </a:rPr>
              <a:t>ceux</a:t>
            </a:r>
            <a:r>
              <a:rPr lang="en-US" sz="1600" dirty="0">
                <a:latin typeface="Arial"/>
                <a:ea typeface="Lato"/>
                <a:cs typeface="Lato"/>
              </a:rPr>
              <a:t> qui </a:t>
            </a:r>
            <a:r>
              <a:rPr lang="en-US" sz="1600" dirty="0" err="1">
                <a:latin typeface="Arial"/>
                <a:ea typeface="Lato"/>
                <a:cs typeface="Lato"/>
              </a:rPr>
              <a:t>l’écoutent</a:t>
            </a:r>
            <a:r>
              <a:rPr lang="en-US" sz="1600" dirty="0">
                <a:latin typeface="Arial"/>
                <a:ea typeface="Lato"/>
                <a:cs typeface="Lato"/>
              </a:rPr>
              <a:t> : il ne faut </a:t>
            </a:r>
            <a:r>
              <a:rPr lang="en-US" sz="1600" dirty="0" err="1">
                <a:latin typeface="Arial"/>
                <a:ea typeface="Lato"/>
                <a:cs typeface="Lato"/>
              </a:rPr>
              <a:t>absolument</a:t>
            </a:r>
            <a:r>
              <a:rPr lang="en-US" sz="1600" dirty="0">
                <a:latin typeface="Arial"/>
                <a:ea typeface="Lato"/>
                <a:cs typeface="Lato"/>
              </a:rPr>
              <a:t> </a:t>
            </a:r>
            <a:r>
              <a:rPr lang="en-US" sz="1600" dirty="0" err="1">
                <a:latin typeface="Arial"/>
                <a:ea typeface="Lato"/>
                <a:cs typeface="Lato"/>
              </a:rPr>
              <a:t>rien</a:t>
            </a:r>
            <a:r>
              <a:rPr lang="en-US" sz="1600" dirty="0">
                <a:latin typeface="Arial"/>
                <a:ea typeface="Lato"/>
                <a:cs typeface="Lato"/>
              </a:rPr>
              <a:t> </a:t>
            </a:r>
            <a:r>
              <a:rPr lang="en-US" sz="1600" dirty="0" err="1">
                <a:latin typeface="Arial"/>
                <a:ea typeface="Lato"/>
                <a:cs typeface="Lato"/>
              </a:rPr>
              <a:t>lâcher</a:t>
            </a:r>
            <a:r>
              <a:rPr lang="en-US" sz="1600" dirty="0">
                <a:latin typeface="Arial"/>
                <a:ea typeface="Lato"/>
                <a:cs typeface="Lato"/>
              </a:rPr>
              <a:t>. La conclusion doit </a:t>
            </a:r>
            <a:r>
              <a:rPr lang="en-US" sz="1600" dirty="0" err="1">
                <a:latin typeface="Arial"/>
                <a:ea typeface="Lato"/>
                <a:cs typeface="Lato"/>
              </a:rPr>
              <a:t>redonner</a:t>
            </a:r>
            <a:r>
              <a:rPr lang="en-US" sz="1600" dirty="0">
                <a:latin typeface="Arial"/>
                <a:ea typeface="Lato"/>
                <a:cs typeface="Lato"/>
              </a:rPr>
              <a:t> de la </a:t>
            </a:r>
            <a:r>
              <a:rPr lang="en-US" sz="1600" dirty="0" err="1">
                <a:latin typeface="Arial"/>
                <a:ea typeface="Lato"/>
                <a:cs typeface="Lato"/>
              </a:rPr>
              <a:t>cohérence</a:t>
            </a:r>
            <a:r>
              <a:rPr lang="en-US" sz="1600" dirty="0">
                <a:latin typeface="Arial"/>
                <a:ea typeface="Lato"/>
                <a:cs typeface="Lato"/>
              </a:rPr>
              <a:t> à </a:t>
            </a:r>
            <a:r>
              <a:rPr lang="en-US" sz="1600" dirty="0" err="1">
                <a:latin typeface="Arial"/>
                <a:ea typeface="Lato"/>
                <a:cs typeface="Lato"/>
              </a:rPr>
              <a:t>l’ensemble</a:t>
            </a:r>
            <a:r>
              <a:rPr lang="en-US" sz="1600" dirty="0">
                <a:latin typeface="Arial"/>
                <a:ea typeface="Lato"/>
                <a:cs typeface="Lato"/>
              </a:rPr>
              <a:t> du </a:t>
            </a:r>
            <a:r>
              <a:rPr lang="en-US" sz="1600" dirty="0" err="1">
                <a:latin typeface="Arial"/>
                <a:ea typeface="Lato"/>
                <a:cs typeface="Lato"/>
              </a:rPr>
              <a:t>discours</a:t>
            </a:r>
            <a:r>
              <a:rPr lang="en-US" sz="1600" dirty="0">
                <a:latin typeface="Arial"/>
                <a:ea typeface="Lato"/>
                <a:cs typeface="Lato"/>
              </a:rPr>
              <a:t> et </a:t>
            </a:r>
            <a:r>
              <a:rPr lang="en-US" sz="1600" dirty="0" err="1">
                <a:latin typeface="Arial"/>
                <a:ea typeface="Lato"/>
                <a:cs typeface="Lato"/>
              </a:rPr>
              <a:t>laisser</a:t>
            </a:r>
            <a:r>
              <a:rPr lang="en-US" sz="1600" dirty="0">
                <a:latin typeface="Arial"/>
                <a:ea typeface="Lato"/>
                <a:cs typeface="Lato"/>
              </a:rPr>
              <a:t> le public sur </a:t>
            </a:r>
            <a:r>
              <a:rPr lang="en-US" sz="1600" dirty="0" err="1">
                <a:latin typeface="Arial"/>
                <a:ea typeface="Lato"/>
                <a:cs typeface="Lato"/>
              </a:rPr>
              <a:t>une</a:t>
            </a:r>
            <a:r>
              <a:rPr lang="en-US" sz="1600" dirty="0">
                <a:latin typeface="Arial"/>
                <a:ea typeface="Lato"/>
                <a:cs typeface="Lato"/>
              </a:rPr>
              <a:t> bonne impression. </a:t>
            </a:r>
          </a:p>
          <a:p>
            <a:endParaRPr lang="en-US" sz="1600" dirty="0">
              <a:latin typeface="Arial"/>
              <a:ea typeface="Lato"/>
              <a:cs typeface="Lato"/>
            </a:endParaRPr>
          </a:p>
          <a:p>
            <a:r>
              <a:rPr lang="en-US" sz="1600" b="1" dirty="0">
                <a:latin typeface="Arial"/>
                <a:ea typeface="Lato"/>
                <a:cs typeface="Lato"/>
              </a:rPr>
              <a:t>E-B. L. : </a:t>
            </a:r>
            <a:r>
              <a:rPr lang="en-US" sz="1600" dirty="0">
                <a:latin typeface="Arial"/>
                <a:ea typeface="Lato"/>
                <a:cs typeface="Lato"/>
              </a:rPr>
              <a:t>Le </a:t>
            </a:r>
            <a:r>
              <a:rPr lang="en-US" sz="1600" err="1">
                <a:latin typeface="Arial"/>
                <a:ea typeface="Lato"/>
                <a:cs typeface="Lato"/>
              </a:rPr>
              <a:t>discours</a:t>
            </a:r>
            <a:r>
              <a:rPr lang="en-US" sz="1600" dirty="0">
                <a:latin typeface="Arial"/>
                <a:ea typeface="Lato"/>
                <a:cs typeface="Lato"/>
              </a:rPr>
              <a:t> doit prendre de la hauteur par le </a:t>
            </a:r>
            <a:r>
              <a:rPr lang="en-US" sz="1600" err="1">
                <a:latin typeface="Arial"/>
                <a:ea typeface="Lato"/>
                <a:cs typeface="Lato"/>
              </a:rPr>
              <a:t>biais</a:t>
            </a:r>
            <a:r>
              <a:rPr lang="en-US" sz="1600" dirty="0">
                <a:latin typeface="Arial"/>
                <a:ea typeface="Lato"/>
                <a:cs typeface="Lato"/>
              </a:rPr>
              <a:t> </a:t>
            </a:r>
            <a:r>
              <a:rPr lang="en-US" sz="1600" err="1">
                <a:latin typeface="Arial"/>
                <a:ea typeface="Lato"/>
                <a:cs typeface="Lato"/>
              </a:rPr>
              <a:t>d’éléments</a:t>
            </a:r>
            <a:r>
              <a:rPr lang="en-US" sz="1600" dirty="0">
                <a:latin typeface="Arial"/>
                <a:ea typeface="Lato"/>
                <a:cs typeface="Lato"/>
              </a:rPr>
              <a:t> tangibles. Mais </a:t>
            </a:r>
            <a:r>
              <a:rPr lang="en-US" sz="1600" err="1">
                <a:latin typeface="Arial"/>
                <a:ea typeface="Lato"/>
                <a:cs typeface="Lato"/>
              </a:rPr>
              <a:t>avant</a:t>
            </a:r>
            <a:r>
              <a:rPr lang="en-US" sz="1600" dirty="0">
                <a:latin typeface="Arial"/>
                <a:ea typeface="Lato"/>
                <a:cs typeface="Lato"/>
              </a:rPr>
              <a:t> </a:t>
            </a:r>
            <a:r>
              <a:rPr lang="en-US" sz="1600" err="1">
                <a:latin typeface="Arial"/>
                <a:ea typeface="Lato"/>
                <a:cs typeface="Lato"/>
              </a:rPr>
              <a:t>d’en</a:t>
            </a:r>
            <a:r>
              <a:rPr lang="en-US" sz="1600" dirty="0">
                <a:latin typeface="Arial"/>
                <a:ea typeface="Lato"/>
                <a:cs typeface="Lato"/>
              </a:rPr>
              <a:t> arriver </a:t>
            </a:r>
            <a:r>
              <a:rPr lang="en-US" sz="1600" err="1">
                <a:latin typeface="Arial"/>
                <a:ea typeface="Lato"/>
                <a:cs typeface="Lato"/>
              </a:rPr>
              <a:t>là</a:t>
            </a:r>
            <a:r>
              <a:rPr lang="en-US" sz="1600" dirty="0">
                <a:latin typeface="Arial"/>
                <a:ea typeface="Lato"/>
                <a:cs typeface="Lato"/>
              </a:rPr>
              <a:t>, il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nécessaire</a:t>
            </a:r>
            <a:r>
              <a:rPr lang="en-US" sz="1600" dirty="0">
                <a:latin typeface="Arial"/>
                <a:ea typeface="Lato"/>
                <a:cs typeface="Lato"/>
              </a:rPr>
              <a:t> que le public </a:t>
            </a:r>
            <a:r>
              <a:rPr lang="en-US" sz="1600" err="1">
                <a:latin typeface="Arial"/>
                <a:ea typeface="Lato"/>
                <a:cs typeface="Lato"/>
              </a:rPr>
              <a:t>comprenne</a:t>
            </a:r>
            <a:r>
              <a:rPr lang="en-US" sz="1600" dirty="0">
                <a:latin typeface="Arial"/>
                <a:ea typeface="Lato"/>
                <a:cs typeface="Lato"/>
              </a:rPr>
              <a:t> </a:t>
            </a:r>
            <a:r>
              <a:rPr lang="en-US" sz="1600" err="1">
                <a:latin typeface="Arial"/>
                <a:ea typeface="Lato"/>
                <a:cs typeface="Lato"/>
              </a:rPr>
              <a:t>pourquoi</a:t>
            </a:r>
            <a:r>
              <a:rPr lang="en-US" sz="1600" dirty="0">
                <a:latin typeface="Arial"/>
                <a:ea typeface="Lato"/>
                <a:cs typeface="Lato"/>
              </a:rPr>
              <a:t> nous </a:t>
            </a:r>
            <a:r>
              <a:rPr lang="en-US" sz="1600" err="1">
                <a:latin typeface="Arial"/>
                <a:ea typeface="Lato"/>
                <a:cs typeface="Lato"/>
              </a:rPr>
              <a:t>souhaitons</a:t>
            </a:r>
            <a:r>
              <a:rPr lang="en-US" sz="1600" dirty="0">
                <a:latin typeface="Arial"/>
                <a:ea typeface="Lato"/>
                <a:cs typeface="Lato"/>
              </a:rPr>
              <a:t> </a:t>
            </a:r>
            <a:r>
              <a:rPr lang="en-US" sz="1600" err="1">
                <a:latin typeface="Arial"/>
                <a:ea typeface="Lato"/>
                <a:cs typeface="Lato"/>
              </a:rPr>
              <a:t>aborder</a:t>
            </a:r>
            <a:r>
              <a:rPr lang="en-US" sz="1600" dirty="0">
                <a:latin typeface="Arial"/>
                <a:ea typeface="Lato"/>
                <a:cs typeface="Lato"/>
              </a:rPr>
              <a:t> </a:t>
            </a:r>
            <a:r>
              <a:rPr lang="en-US" sz="1600" err="1">
                <a:latin typeface="Arial"/>
                <a:ea typeface="Lato"/>
                <a:cs typeface="Lato"/>
              </a:rPr>
              <a:t>tel</a:t>
            </a:r>
            <a:r>
              <a:rPr lang="en-US" sz="1600" dirty="0">
                <a:latin typeface="Arial"/>
                <a:ea typeface="Lato"/>
                <a:cs typeface="Lato"/>
              </a:rPr>
              <a:t> </a:t>
            </a:r>
            <a:r>
              <a:rPr lang="en-US" sz="1600" err="1">
                <a:latin typeface="Arial"/>
                <a:ea typeface="Lato"/>
                <a:cs typeface="Lato"/>
              </a:rPr>
              <a:t>ou</a:t>
            </a:r>
            <a:r>
              <a:rPr lang="en-US" sz="1600" dirty="0">
                <a:latin typeface="Arial"/>
                <a:ea typeface="Lato"/>
                <a:cs typeface="Lato"/>
              </a:rPr>
              <a:t> </a:t>
            </a:r>
            <a:r>
              <a:rPr lang="en-US" sz="1600" err="1">
                <a:latin typeface="Arial"/>
                <a:ea typeface="Lato"/>
                <a:cs typeface="Lato"/>
              </a:rPr>
              <a:t>tel</a:t>
            </a:r>
            <a:r>
              <a:rPr lang="en-US" sz="1600" dirty="0">
                <a:latin typeface="Arial"/>
                <a:ea typeface="Lato"/>
                <a:cs typeface="Lato"/>
              </a:rPr>
              <a:t> </a:t>
            </a:r>
            <a:r>
              <a:rPr lang="en-US" sz="1600" err="1">
                <a:latin typeface="Arial"/>
                <a:ea typeface="Lato"/>
                <a:cs typeface="Lato"/>
              </a:rPr>
              <a:t>sujet</a:t>
            </a:r>
            <a:r>
              <a:rPr lang="en-US" sz="1600" dirty="0">
                <a:latin typeface="Arial"/>
                <a:ea typeface="Lato"/>
                <a:cs typeface="Lato"/>
              </a:rPr>
              <a:t>. </a:t>
            </a:r>
            <a:r>
              <a:rPr lang="en-US" sz="1600" err="1">
                <a:latin typeface="Arial"/>
                <a:ea typeface="Lato"/>
                <a:cs typeface="Lato"/>
              </a:rPr>
              <a:t>C’est</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a:t>
            </a:r>
            <a:r>
              <a:rPr lang="en-US" sz="1600" err="1">
                <a:latin typeface="Arial"/>
                <a:ea typeface="Lato"/>
                <a:cs typeface="Lato"/>
              </a:rPr>
              <a:t>cela</a:t>
            </a:r>
            <a:r>
              <a:rPr lang="en-US" sz="1600" dirty="0">
                <a:latin typeface="Arial"/>
                <a:ea typeface="Lato"/>
                <a:cs typeface="Lato"/>
              </a:rPr>
              <a:t> que </a:t>
            </a:r>
            <a:r>
              <a:rPr lang="en-US" sz="1600" err="1">
                <a:latin typeface="Arial"/>
                <a:ea typeface="Lato"/>
                <a:cs typeface="Lato"/>
              </a:rPr>
              <a:t>l’introduction</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si</a:t>
            </a:r>
            <a:r>
              <a:rPr lang="en-US" sz="1600" dirty="0">
                <a:latin typeface="Arial"/>
                <a:ea typeface="Lato"/>
                <a:cs typeface="Lato"/>
              </a:rPr>
              <a:t> </a:t>
            </a:r>
            <a:r>
              <a:rPr lang="en-US" sz="1600" err="1">
                <a:latin typeface="Arial"/>
                <a:ea typeface="Lato"/>
                <a:cs typeface="Lato"/>
              </a:rPr>
              <a:t>capitale</a:t>
            </a:r>
            <a:r>
              <a:rPr lang="en-US" sz="1600" dirty="0">
                <a:latin typeface="Arial"/>
                <a:ea typeface="Lato"/>
                <a:cs typeface="Lato"/>
              </a:rPr>
              <a:t>. De la </a:t>
            </a:r>
            <a:r>
              <a:rPr lang="en-US" sz="1600" err="1">
                <a:latin typeface="Arial"/>
                <a:ea typeface="Lato"/>
                <a:cs typeface="Lato"/>
              </a:rPr>
              <a:t>même</a:t>
            </a:r>
            <a:r>
              <a:rPr lang="en-US" sz="1600" dirty="0">
                <a:latin typeface="Arial"/>
                <a:ea typeface="Lato"/>
                <a:cs typeface="Lato"/>
              </a:rPr>
              <a:t> manière, la conclusion doit </a:t>
            </a:r>
            <a:r>
              <a:rPr lang="en-US" sz="1600" err="1">
                <a:latin typeface="Arial"/>
                <a:ea typeface="Lato"/>
                <a:cs typeface="Lato"/>
              </a:rPr>
              <a:t>remettre</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perspective les </a:t>
            </a:r>
            <a:r>
              <a:rPr lang="en-US" sz="1600" err="1">
                <a:latin typeface="Arial"/>
                <a:ea typeface="Lato"/>
                <a:cs typeface="Lato"/>
              </a:rPr>
              <a:t>enjeux</a:t>
            </a:r>
            <a:r>
              <a:rPr lang="en-US" sz="1600" dirty="0">
                <a:latin typeface="Arial"/>
                <a:ea typeface="Lato"/>
                <a:cs typeface="Lato"/>
              </a:rPr>
              <a:t>, </a:t>
            </a:r>
            <a:r>
              <a:rPr lang="en-US" sz="1600" err="1">
                <a:latin typeface="Arial"/>
                <a:ea typeface="Lato"/>
                <a:cs typeface="Lato"/>
              </a:rPr>
              <a:t>vers</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idée plus large. </a:t>
            </a:r>
            <a:r>
              <a:rPr lang="en-US" sz="1600" err="1">
                <a:latin typeface="Arial"/>
                <a:ea typeface="Lato"/>
                <a:cs typeface="Lato"/>
              </a:rPr>
              <a:t>Finalement</a:t>
            </a:r>
            <a:r>
              <a:rPr lang="en-US" sz="1600" dirty="0">
                <a:latin typeface="Arial"/>
                <a:ea typeface="Lato"/>
                <a:cs typeface="Lato"/>
              </a:rPr>
              <a:t>, dans un </a:t>
            </a:r>
            <a:r>
              <a:rPr lang="en-US" sz="1600" err="1">
                <a:latin typeface="Arial"/>
                <a:ea typeface="Lato"/>
                <a:cs typeface="Lato"/>
              </a:rPr>
              <a:t>discours</a:t>
            </a:r>
            <a:r>
              <a:rPr lang="en-US" sz="1600" dirty="0">
                <a:latin typeface="Arial"/>
                <a:ea typeface="Lato"/>
                <a:cs typeface="Lato"/>
              </a:rPr>
              <a:t> tout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question de </a:t>
            </a:r>
            <a:r>
              <a:rPr lang="en-US" sz="1600" err="1">
                <a:latin typeface="Arial"/>
                <a:ea typeface="Lato"/>
                <a:cs typeface="Lato"/>
              </a:rPr>
              <a:t>rythme</a:t>
            </a:r>
            <a:r>
              <a:rPr lang="en-US" sz="1600" dirty="0">
                <a:latin typeface="Arial"/>
                <a:ea typeface="Lato"/>
                <a:cs typeface="Lato"/>
              </a:rPr>
              <a:t> et </a:t>
            </a:r>
            <a:r>
              <a:rPr lang="en-US" sz="1600" err="1">
                <a:latin typeface="Arial"/>
                <a:ea typeface="Lato"/>
                <a:cs typeface="Lato"/>
              </a:rPr>
              <a:t>d’échelle</a:t>
            </a:r>
            <a:r>
              <a:rPr lang="en-US" sz="1600" dirty="0">
                <a:latin typeface="Arial"/>
                <a:ea typeface="Lato"/>
                <a:cs typeface="Lato"/>
              </a:rPr>
              <a:t>, il faut </a:t>
            </a:r>
            <a:r>
              <a:rPr lang="en-US" sz="1600" err="1">
                <a:latin typeface="Arial"/>
                <a:ea typeface="Lato"/>
                <a:cs typeface="Lato"/>
              </a:rPr>
              <a:t>aller</a:t>
            </a:r>
            <a:r>
              <a:rPr lang="en-US" sz="1600" dirty="0">
                <a:latin typeface="Arial"/>
                <a:ea typeface="Lato"/>
                <a:cs typeface="Lato"/>
              </a:rPr>
              <a:t> de la chose la plus </a:t>
            </a:r>
            <a:r>
              <a:rPr lang="en-US" sz="1600" err="1">
                <a:latin typeface="Arial"/>
                <a:ea typeface="Lato"/>
                <a:cs typeface="Lato"/>
              </a:rPr>
              <a:t>incarnée</a:t>
            </a:r>
            <a:r>
              <a:rPr lang="en-US" sz="1600" dirty="0">
                <a:latin typeface="Arial"/>
                <a:ea typeface="Lato"/>
                <a:cs typeface="Lato"/>
              </a:rPr>
              <a:t> possible </a:t>
            </a:r>
            <a:r>
              <a:rPr lang="en-US" sz="1600" err="1">
                <a:latin typeface="Arial"/>
                <a:ea typeface="Lato"/>
                <a:cs typeface="Lato"/>
              </a:rPr>
              <a:t>vers</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re-</a:t>
            </a:r>
            <a:r>
              <a:rPr lang="en-US" sz="1600" err="1">
                <a:latin typeface="Arial"/>
                <a:ea typeface="Lato"/>
                <a:cs typeface="Lato"/>
              </a:rPr>
              <a:t>contextualisation</a:t>
            </a:r>
            <a:r>
              <a:rPr lang="en-US" sz="1600" dirty="0">
                <a:latin typeface="Arial"/>
                <a:ea typeface="Lato"/>
                <a:cs typeface="Lato"/>
              </a:rPr>
              <a:t> à plus </a:t>
            </a:r>
            <a:r>
              <a:rPr lang="en-US" sz="1600" err="1">
                <a:latin typeface="Arial"/>
                <a:ea typeface="Lato"/>
                <a:cs typeface="Lato"/>
              </a:rPr>
              <a:t>grande</a:t>
            </a:r>
            <a:r>
              <a:rPr lang="en-US" sz="1600" dirty="0">
                <a:latin typeface="Arial"/>
                <a:ea typeface="Lato"/>
                <a:cs typeface="Lato"/>
              </a:rPr>
              <a:t> </a:t>
            </a:r>
            <a:r>
              <a:rPr lang="en-US" sz="1600" err="1">
                <a:latin typeface="Arial"/>
                <a:ea typeface="Lato"/>
                <a:cs typeface="Lato"/>
              </a:rPr>
              <a:t>échelle</a:t>
            </a:r>
            <a:r>
              <a:rPr lang="en-US" sz="1600" dirty="0">
                <a:latin typeface="Arial"/>
                <a:ea typeface="Lato"/>
                <a:cs typeface="Lato"/>
              </a:rPr>
              <a:t>. </a:t>
            </a:r>
            <a:r>
              <a:rPr lang="en-US" sz="1600" b="1" dirty="0">
                <a:latin typeface="Arial"/>
                <a:ea typeface="Lato"/>
                <a:cs typeface="Lato"/>
              </a:rPr>
              <a:t>Trop </a:t>
            </a:r>
            <a:r>
              <a:rPr lang="en-US" sz="1600" b="1" err="1">
                <a:latin typeface="Arial"/>
                <a:ea typeface="Lato"/>
                <a:cs typeface="Lato"/>
              </a:rPr>
              <a:t>souvent</a:t>
            </a:r>
            <a:r>
              <a:rPr lang="en-US" sz="1600" b="1" dirty="0">
                <a:latin typeface="Arial"/>
                <a:ea typeface="Lato"/>
                <a:cs typeface="Lato"/>
              </a:rPr>
              <a:t> les </a:t>
            </a:r>
            <a:r>
              <a:rPr lang="en-US" sz="1600" b="1" err="1">
                <a:latin typeface="Arial"/>
                <a:ea typeface="Lato"/>
                <a:cs typeface="Lato"/>
              </a:rPr>
              <a:t>prises</a:t>
            </a:r>
            <a:r>
              <a:rPr lang="en-US" sz="1600" b="1" dirty="0">
                <a:latin typeface="Arial"/>
                <a:ea typeface="Lato"/>
                <a:cs typeface="Lato"/>
              </a:rPr>
              <a:t> de parole </a:t>
            </a:r>
            <a:r>
              <a:rPr lang="en-US" sz="1600" b="1" err="1">
                <a:latin typeface="Arial"/>
                <a:ea typeface="Lato"/>
                <a:cs typeface="Lato"/>
              </a:rPr>
              <a:t>manquent</a:t>
            </a:r>
            <a:r>
              <a:rPr lang="en-US" sz="1600" b="1" dirty="0">
                <a:latin typeface="Arial"/>
                <a:ea typeface="Lato"/>
                <a:cs typeface="Lato"/>
              </a:rPr>
              <a:t> de chair et </a:t>
            </a:r>
            <a:r>
              <a:rPr lang="en-US" sz="1600" b="1" err="1">
                <a:latin typeface="Arial"/>
                <a:ea typeface="Lato"/>
                <a:cs typeface="Lato"/>
              </a:rPr>
              <a:t>d’incarnation</a:t>
            </a:r>
            <a:r>
              <a:rPr lang="en-US" sz="1600" b="1" dirty="0">
                <a:latin typeface="Arial"/>
                <a:ea typeface="Lato"/>
                <a:cs typeface="Lato"/>
              </a:rPr>
              <a:t>, au </a:t>
            </a:r>
            <a:r>
              <a:rPr lang="en-US" sz="1600" b="1" err="1">
                <a:latin typeface="Arial"/>
                <a:ea typeface="Lato"/>
                <a:cs typeface="Lato"/>
              </a:rPr>
              <a:t>risque</a:t>
            </a:r>
            <a:r>
              <a:rPr lang="en-US" sz="1600" b="1" dirty="0">
                <a:latin typeface="Arial"/>
                <a:ea typeface="Lato"/>
                <a:cs typeface="Lato"/>
              </a:rPr>
              <a:t> de </a:t>
            </a:r>
            <a:r>
              <a:rPr lang="en-US" sz="1600" b="1" err="1">
                <a:latin typeface="Arial"/>
                <a:ea typeface="Lato"/>
                <a:cs typeface="Lato"/>
              </a:rPr>
              <a:t>basculer</a:t>
            </a:r>
            <a:r>
              <a:rPr lang="en-US" sz="1600" b="1" dirty="0">
                <a:latin typeface="Arial"/>
                <a:ea typeface="Lato"/>
                <a:cs typeface="Lato"/>
              </a:rPr>
              <a:t> dans </a:t>
            </a:r>
            <a:r>
              <a:rPr lang="en-US" sz="1600" b="1" err="1">
                <a:latin typeface="Arial"/>
                <a:ea typeface="Lato"/>
                <a:cs typeface="Lato"/>
              </a:rPr>
              <a:t>l’anecdotique</a:t>
            </a:r>
            <a:r>
              <a:rPr lang="en-US" sz="1600" b="1" dirty="0">
                <a:latin typeface="Arial"/>
                <a:ea typeface="Lato"/>
                <a:cs typeface="Lato"/>
              </a:rPr>
              <a:t> et le </a:t>
            </a:r>
            <a:r>
              <a:rPr lang="en-US" sz="1600" b="1" err="1">
                <a:latin typeface="Arial"/>
                <a:ea typeface="Lato"/>
                <a:cs typeface="Lato"/>
              </a:rPr>
              <a:t>superflu</a:t>
            </a:r>
            <a:r>
              <a:rPr lang="en-US" sz="1600" b="1" dirty="0">
                <a:latin typeface="Arial"/>
                <a:ea typeface="Lato"/>
                <a:cs typeface="Lato"/>
              </a:rPr>
              <a:t>.</a:t>
            </a:r>
            <a:r>
              <a:rPr lang="en-US" sz="1600" dirty="0">
                <a:latin typeface="Arial"/>
                <a:ea typeface="Lato"/>
                <a:cs typeface="Lato"/>
              </a:rPr>
              <a:t> Il faut au contraire, </a:t>
            </a:r>
            <a:r>
              <a:rPr lang="en-US" sz="1600" err="1">
                <a:latin typeface="Arial"/>
                <a:ea typeface="Lato"/>
                <a:cs typeface="Lato"/>
              </a:rPr>
              <a:t>comme</a:t>
            </a:r>
            <a:r>
              <a:rPr lang="en-US" sz="1600" dirty="0">
                <a:latin typeface="Arial"/>
                <a:ea typeface="Lato"/>
                <a:cs typeface="Lato"/>
              </a:rPr>
              <a:t> </a:t>
            </a:r>
            <a:r>
              <a:rPr lang="en-US" sz="1600" err="1">
                <a:latin typeface="Arial"/>
                <a:ea typeface="Lato"/>
                <a:cs typeface="Lato"/>
              </a:rPr>
              <a:t>l’historien</a:t>
            </a:r>
            <a:r>
              <a:rPr lang="en-US" sz="1600" dirty="0">
                <a:latin typeface="Arial"/>
                <a:ea typeface="Lato"/>
                <a:cs typeface="Lato"/>
              </a:rPr>
              <a:t> de Marc Bloch, </a:t>
            </a:r>
            <a:r>
              <a:rPr lang="en-US" sz="1600" err="1">
                <a:latin typeface="Arial"/>
                <a:ea typeface="Lato"/>
                <a:cs typeface="Lato"/>
              </a:rPr>
              <a:t>rechercher</a:t>
            </a:r>
            <a:r>
              <a:rPr lang="en-US" sz="1600" dirty="0">
                <a:latin typeface="Arial"/>
                <a:ea typeface="Lato"/>
                <a:cs typeface="Lato"/>
              </a:rPr>
              <a:t> et </a:t>
            </a:r>
            <a:r>
              <a:rPr lang="en-US" sz="1600" err="1">
                <a:latin typeface="Arial"/>
                <a:ea typeface="Lato"/>
                <a:cs typeface="Lato"/>
              </a:rPr>
              <a:t>sentir</a:t>
            </a:r>
            <a:r>
              <a:rPr lang="en-US" sz="1600" dirty="0">
                <a:latin typeface="Arial"/>
                <a:ea typeface="Lato"/>
                <a:cs typeface="Lato"/>
              </a:rPr>
              <a:t> la « chair </a:t>
            </a:r>
            <a:r>
              <a:rPr lang="en-US" sz="1600" err="1">
                <a:latin typeface="Arial"/>
                <a:ea typeface="Lato"/>
                <a:cs typeface="Lato"/>
              </a:rPr>
              <a:t>humaine</a:t>
            </a:r>
            <a:r>
              <a:rPr lang="en-US" sz="1600" dirty="0">
                <a:latin typeface="Arial"/>
                <a:ea typeface="Lato"/>
                <a:cs typeface="Lato"/>
              </a:rPr>
              <a:t> ».</a:t>
            </a:r>
          </a:p>
          <a:p>
            <a:endParaRPr lang="en-US"/>
          </a:p>
        </p:txBody>
      </p:sp>
      <p:sp>
        <p:nvSpPr>
          <p:cNvPr id="3" name="ZoneTexte 2">
            <a:extLst>
              <a:ext uri="{FF2B5EF4-FFF2-40B4-BE49-F238E27FC236}">
                <a16:creationId xmlns:a16="http://schemas.microsoft.com/office/drawing/2014/main" id="{640ADAF6-425E-144D-6C6F-01C1D82AC9E7}"/>
              </a:ext>
            </a:extLst>
          </p:cNvPr>
          <p:cNvSpPr txBox="1"/>
          <p:nvPr/>
        </p:nvSpPr>
        <p:spPr>
          <a:xfrm>
            <a:off x="900023" y="526211"/>
            <a:ext cx="88823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latin typeface="Arial"/>
              </a:rPr>
              <a:t>Quelles sont vos techniques, vos méthodes, vos trucs et astuces ?</a:t>
            </a:r>
            <a:endParaRPr lang="fr-FR"/>
          </a:p>
        </p:txBody>
      </p:sp>
    </p:spTree>
    <p:extLst>
      <p:ext uri="{BB962C8B-B14F-4D97-AF65-F5344CB8AC3E}">
        <p14:creationId xmlns:p14="http://schemas.microsoft.com/office/powerpoint/2010/main" val="4737625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5D12309-DF9F-8B81-D993-4A6FF3BD45C7}"/>
              </a:ext>
            </a:extLst>
          </p:cNvPr>
          <p:cNvSpPr txBox="1"/>
          <p:nvPr/>
        </p:nvSpPr>
        <p:spPr>
          <a:xfrm>
            <a:off x="943155" y="511834"/>
            <a:ext cx="75596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var(--font_titles-font-family)"/>
              </a:rPr>
              <a:t>Quel </a:t>
            </a:r>
            <a:r>
              <a:rPr lang="en-US" b="1" dirty="0" err="1">
                <a:latin typeface="var(--font_titles-font-family)"/>
              </a:rPr>
              <a:t>est</a:t>
            </a:r>
            <a:r>
              <a:rPr lang="en-US" b="1" dirty="0">
                <a:latin typeface="var(--font_titles-font-family)"/>
              </a:rPr>
              <a:t> </a:t>
            </a:r>
            <a:r>
              <a:rPr lang="en-US" b="1" dirty="0" err="1">
                <a:latin typeface="var(--font_titles-font-family)"/>
              </a:rPr>
              <a:t>l’exercice</a:t>
            </a:r>
            <a:r>
              <a:rPr lang="en-US" b="1" dirty="0">
                <a:latin typeface="var(--font_titles-font-family)"/>
              </a:rPr>
              <a:t> de style que </a:t>
            </a:r>
            <a:r>
              <a:rPr lang="en-US" b="1" dirty="0" err="1">
                <a:latin typeface="var(--font_titles-font-family)"/>
              </a:rPr>
              <a:t>vous</a:t>
            </a:r>
            <a:r>
              <a:rPr lang="en-US" b="1" dirty="0">
                <a:latin typeface="var(--font_titles-font-family)"/>
              </a:rPr>
              <a:t> </a:t>
            </a:r>
            <a:r>
              <a:rPr lang="en-US" b="1" dirty="0" err="1">
                <a:latin typeface="var(--font_titles-font-family)"/>
              </a:rPr>
              <a:t>trouvez</a:t>
            </a:r>
            <a:r>
              <a:rPr lang="en-US" b="1" dirty="0">
                <a:latin typeface="var(--font_titles-font-family)"/>
              </a:rPr>
              <a:t> le plus </a:t>
            </a:r>
            <a:r>
              <a:rPr lang="en-US" b="1" dirty="0" err="1">
                <a:latin typeface="var(--font_titles-font-family)"/>
              </a:rPr>
              <a:t>compliqué</a:t>
            </a:r>
            <a:r>
              <a:rPr lang="en-US" b="1" dirty="0">
                <a:latin typeface="var(--font_titles-font-family)"/>
              </a:rPr>
              <a:t> ?</a:t>
            </a:r>
          </a:p>
        </p:txBody>
      </p:sp>
      <p:sp>
        <p:nvSpPr>
          <p:cNvPr id="3" name="ZoneTexte 2">
            <a:extLst>
              <a:ext uri="{FF2B5EF4-FFF2-40B4-BE49-F238E27FC236}">
                <a16:creationId xmlns:a16="http://schemas.microsoft.com/office/drawing/2014/main" id="{41B52BE0-FD3F-8624-B444-0B424A3C3AF7}"/>
              </a:ext>
            </a:extLst>
          </p:cNvPr>
          <p:cNvSpPr txBox="1"/>
          <p:nvPr/>
        </p:nvSpPr>
        <p:spPr>
          <a:xfrm>
            <a:off x="986288" y="1288212"/>
            <a:ext cx="10665123"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ea typeface="Lato"/>
                <a:cs typeface="Lato"/>
              </a:rPr>
              <a:t>F. V. : </a:t>
            </a:r>
            <a:r>
              <a:rPr lang="en-US" sz="1600" dirty="0">
                <a:latin typeface="Arial"/>
                <a:ea typeface="Lato"/>
                <a:cs typeface="Lato"/>
              </a:rPr>
              <a:t>Il me </a:t>
            </a:r>
            <a:r>
              <a:rPr lang="en-US" sz="1600" err="1">
                <a:latin typeface="Arial"/>
                <a:ea typeface="Lato"/>
                <a:cs typeface="Lato"/>
              </a:rPr>
              <a:t>semble</a:t>
            </a:r>
            <a:r>
              <a:rPr lang="en-US" sz="1600" dirty="0">
                <a:latin typeface="Arial"/>
                <a:ea typeface="Lato"/>
                <a:cs typeface="Lato"/>
              </a:rPr>
              <a:t> que </a:t>
            </a:r>
            <a:r>
              <a:rPr lang="en-US" sz="1600" err="1">
                <a:latin typeface="Arial"/>
                <a:ea typeface="Lato"/>
                <a:cs typeface="Lato"/>
              </a:rPr>
              <a:t>l’exercice</a:t>
            </a:r>
            <a:r>
              <a:rPr lang="en-US" sz="1600" dirty="0">
                <a:latin typeface="Arial"/>
                <a:ea typeface="Lato"/>
                <a:cs typeface="Lato"/>
              </a:rPr>
              <a:t> le plus difficile </a:t>
            </a:r>
            <a:r>
              <a:rPr lang="en-US" sz="1600" err="1">
                <a:latin typeface="Arial"/>
                <a:ea typeface="Lato"/>
                <a:cs typeface="Lato"/>
              </a:rPr>
              <a:t>est</a:t>
            </a:r>
            <a:r>
              <a:rPr lang="en-US" sz="1600" dirty="0">
                <a:latin typeface="Arial"/>
                <a:ea typeface="Lato"/>
                <a:cs typeface="Lato"/>
              </a:rPr>
              <a:t> de </a:t>
            </a:r>
            <a:r>
              <a:rPr lang="en-US" sz="1600" err="1">
                <a:latin typeface="Arial"/>
                <a:ea typeface="Lato"/>
                <a:cs typeface="Lato"/>
              </a:rPr>
              <a:t>réussir</a:t>
            </a:r>
            <a:r>
              <a:rPr lang="en-US" sz="1600" dirty="0">
                <a:latin typeface="Arial"/>
                <a:ea typeface="Lato"/>
                <a:cs typeface="Lato"/>
              </a:rPr>
              <a:t> à </a:t>
            </a:r>
            <a:r>
              <a:rPr lang="en-US" sz="1600" err="1">
                <a:latin typeface="Arial"/>
                <a:ea typeface="Lato"/>
                <a:cs typeface="Lato"/>
              </a:rPr>
              <a:t>trouver</a:t>
            </a:r>
            <a:r>
              <a:rPr lang="en-US" sz="1600" dirty="0">
                <a:latin typeface="Arial"/>
                <a:ea typeface="Lato"/>
                <a:cs typeface="Lato"/>
              </a:rPr>
              <a:t> des mots qui </a:t>
            </a:r>
            <a:r>
              <a:rPr lang="en-US" sz="1600" err="1">
                <a:latin typeface="Arial"/>
                <a:ea typeface="Lato"/>
                <a:cs typeface="Lato"/>
              </a:rPr>
              <a:t>laissent</a:t>
            </a:r>
            <a:r>
              <a:rPr lang="en-US" sz="1600" dirty="0">
                <a:latin typeface="Arial"/>
                <a:ea typeface="Lato"/>
                <a:cs typeface="Lato"/>
              </a:rPr>
              <a:t> à la </a:t>
            </a:r>
            <a:r>
              <a:rPr lang="en-US" sz="1600" err="1">
                <a:latin typeface="Arial"/>
                <a:ea typeface="Lato"/>
                <a:cs typeface="Lato"/>
              </a:rPr>
              <a:t>fois</a:t>
            </a:r>
            <a:r>
              <a:rPr lang="en-US" sz="1600" dirty="0">
                <a:latin typeface="Arial"/>
                <a:ea typeface="Lato"/>
                <a:cs typeface="Lato"/>
              </a:rPr>
              <a:t> </a:t>
            </a:r>
            <a:r>
              <a:rPr lang="en-US" sz="1600" err="1">
                <a:latin typeface="Arial"/>
                <a:ea typeface="Lato"/>
                <a:cs typeface="Lato"/>
              </a:rPr>
              <a:t>transparaitre</a:t>
            </a:r>
            <a:r>
              <a:rPr lang="en-US" sz="1600" dirty="0">
                <a:latin typeface="Arial"/>
                <a:ea typeface="Lato"/>
                <a:cs typeface="Lato"/>
              </a:rPr>
              <a:t> un </a:t>
            </a:r>
            <a:r>
              <a:rPr lang="en-US" sz="1600" err="1">
                <a:latin typeface="Arial"/>
                <a:ea typeface="Lato"/>
                <a:cs typeface="Lato"/>
              </a:rPr>
              <a:t>peu</a:t>
            </a:r>
            <a:r>
              <a:rPr lang="en-US" sz="1600" dirty="0">
                <a:latin typeface="Arial"/>
                <a:ea typeface="Lato"/>
                <a:cs typeface="Lato"/>
              </a:rPr>
              <a:t> la </a:t>
            </a:r>
            <a:r>
              <a:rPr lang="en-US" sz="1600" err="1">
                <a:latin typeface="Arial"/>
                <a:ea typeface="Lato"/>
                <a:cs typeface="Lato"/>
              </a:rPr>
              <a:t>personnalité</a:t>
            </a:r>
            <a:r>
              <a:rPr lang="en-US" sz="1600" dirty="0">
                <a:latin typeface="Arial"/>
                <a:ea typeface="Lato"/>
                <a:cs typeface="Lato"/>
              </a:rPr>
              <a:t> de </a:t>
            </a:r>
            <a:r>
              <a:rPr lang="en-US" sz="1600" err="1">
                <a:latin typeface="Arial"/>
                <a:ea typeface="Lato"/>
                <a:cs typeface="Lato"/>
              </a:rPr>
              <a:t>l’orateur</a:t>
            </a:r>
            <a:r>
              <a:rPr lang="en-US" sz="1600" dirty="0">
                <a:latin typeface="Arial"/>
                <a:ea typeface="Lato"/>
                <a:cs typeface="Lato"/>
              </a:rPr>
              <a:t>, tout </a:t>
            </a:r>
            <a:r>
              <a:rPr lang="en-US" sz="1600" err="1">
                <a:latin typeface="Arial"/>
                <a:ea typeface="Lato"/>
                <a:cs typeface="Lato"/>
              </a:rPr>
              <a:t>en</a:t>
            </a:r>
            <a:r>
              <a:rPr lang="en-US" sz="1600" dirty="0">
                <a:latin typeface="Arial"/>
                <a:ea typeface="Lato"/>
                <a:cs typeface="Lato"/>
              </a:rPr>
              <a:t> </a:t>
            </a:r>
            <a:r>
              <a:rPr lang="en-US" sz="1600" err="1">
                <a:latin typeface="Arial"/>
                <a:ea typeface="Lato"/>
                <a:cs typeface="Lato"/>
              </a:rPr>
              <a:t>apportant</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coloration propre à </a:t>
            </a:r>
            <a:r>
              <a:rPr lang="en-US" sz="1600" err="1">
                <a:latin typeface="Arial"/>
                <a:ea typeface="Lato"/>
                <a:cs typeface="Lato"/>
              </a:rPr>
              <a:t>l’institution</a:t>
            </a:r>
            <a:r>
              <a:rPr lang="en-US" sz="1600" dirty="0">
                <a:latin typeface="Arial"/>
                <a:ea typeface="Lato"/>
                <a:cs typeface="Lato"/>
              </a:rPr>
              <a:t> </a:t>
            </a:r>
            <a:r>
              <a:rPr lang="en-US" sz="1600" err="1">
                <a:latin typeface="Arial"/>
                <a:ea typeface="Lato"/>
                <a:cs typeface="Lato"/>
              </a:rPr>
              <a:t>évoquée</a:t>
            </a:r>
            <a:r>
              <a:rPr lang="en-US" sz="1600" dirty="0">
                <a:latin typeface="Arial"/>
                <a:ea typeface="Lato"/>
                <a:cs typeface="Lato"/>
              </a:rPr>
              <a:t>. Le </a:t>
            </a:r>
            <a:r>
              <a:rPr lang="en-US" sz="1600" err="1">
                <a:latin typeface="Arial"/>
                <a:ea typeface="Lato"/>
                <a:cs typeface="Lato"/>
              </a:rPr>
              <a:t>piège</a:t>
            </a:r>
            <a:r>
              <a:rPr lang="en-US" sz="1600" dirty="0">
                <a:latin typeface="Arial"/>
                <a:ea typeface="Lato"/>
                <a:cs typeface="Lato"/>
              </a:rPr>
              <a:t> </a:t>
            </a:r>
            <a:r>
              <a:rPr lang="en-US" sz="1600" err="1">
                <a:latin typeface="Arial"/>
                <a:ea typeface="Lato"/>
                <a:cs typeface="Lato"/>
              </a:rPr>
              <a:t>serait</a:t>
            </a:r>
            <a:r>
              <a:rPr lang="en-US" sz="1600" dirty="0">
                <a:latin typeface="Arial"/>
                <a:ea typeface="Lato"/>
                <a:cs typeface="Lato"/>
              </a:rPr>
              <a:t> de </a:t>
            </a:r>
            <a:r>
              <a:rPr lang="en-US" sz="1600" err="1">
                <a:latin typeface="Arial"/>
                <a:ea typeface="Lato"/>
                <a:cs typeface="Lato"/>
              </a:rPr>
              <a:t>choisir</a:t>
            </a:r>
            <a:r>
              <a:rPr lang="en-US" sz="1600" dirty="0">
                <a:latin typeface="Arial"/>
                <a:ea typeface="Lato"/>
                <a:cs typeface="Lato"/>
              </a:rPr>
              <a:t> des mots </a:t>
            </a:r>
            <a:r>
              <a:rPr lang="en-US" sz="1600" err="1">
                <a:latin typeface="Arial"/>
                <a:ea typeface="Lato"/>
                <a:cs typeface="Lato"/>
              </a:rPr>
              <a:t>génériques</a:t>
            </a:r>
            <a:r>
              <a:rPr lang="en-US" sz="1600" dirty="0">
                <a:latin typeface="Arial"/>
                <a:ea typeface="Lato"/>
                <a:cs typeface="Lato"/>
              </a:rPr>
              <a:t> et </a:t>
            </a:r>
            <a:r>
              <a:rPr lang="en-US" sz="1600" err="1">
                <a:latin typeface="Arial"/>
                <a:ea typeface="Lato"/>
                <a:cs typeface="Lato"/>
              </a:rPr>
              <a:t>donc</a:t>
            </a:r>
            <a:r>
              <a:rPr lang="en-US" sz="1600" dirty="0">
                <a:latin typeface="Arial"/>
                <a:ea typeface="Lato"/>
                <a:cs typeface="Lato"/>
              </a:rPr>
              <a:t> </a:t>
            </a:r>
            <a:r>
              <a:rPr lang="en-US" sz="1600" err="1">
                <a:latin typeface="Arial"/>
                <a:ea typeface="Lato"/>
                <a:cs typeface="Lato"/>
              </a:rPr>
              <a:t>interchangeables</a:t>
            </a:r>
            <a:r>
              <a:rPr lang="en-US" sz="1600" dirty="0">
                <a:latin typeface="Arial"/>
                <a:ea typeface="Lato"/>
                <a:cs typeface="Lato"/>
              </a:rPr>
              <a:t>. </a:t>
            </a:r>
            <a:r>
              <a:rPr lang="en-US" sz="1600" b="1" dirty="0">
                <a:latin typeface="Arial"/>
                <a:ea typeface="Lato"/>
                <a:cs typeface="Lato"/>
              </a:rPr>
              <a:t>Trop </a:t>
            </a:r>
            <a:r>
              <a:rPr lang="en-US" sz="1600" b="1" err="1">
                <a:latin typeface="Arial"/>
                <a:ea typeface="Lato"/>
                <a:cs typeface="Lato"/>
              </a:rPr>
              <a:t>souvent</a:t>
            </a:r>
            <a:r>
              <a:rPr lang="en-US" sz="1600" b="1" dirty="0">
                <a:latin typeface="Arial"/>
                <a:ea typeface="Lato"/>
                <a:cs typeface="Lato"/>
              </a:rPr>
              <a:t>, nous </a:t>
            </a:r>
            <a:r>
              <a:rPr lang="en-US" sz="1600" b="1" err="1">
                <a:latin typeface="Arial"/>
                <a:ea typeface="Lato"/>
                <a:cs typeface="Lato"/>
              </a:rPr>
              <a:t>avons</a:t>
            </a:r>
            <a:r>
              <a:rPr lang="en-US" sz="1600" b="1" dirty="0">
                <a:latin typeface="Arial"/>
                <a:ea typeface="Lato"/>
                <a:cs typeface="Lato"/>
              </a:rPr>
              <a:t> tendance à </a:t>
            </a:r>
            <a:r>
              <a:rPr lang="en-US" sz="1600" b="1" err="1">
                <a:latin typeface="Arial"/>
                <a:ea typeface="Lato"/>
                <a:cs typeface="Lato"/>
              </a:rPr>
              <a:t>piocher</a:t>
            </a:r>
            <a:r>
              <a:rPr lang="en-US" sz="1600" b="1" dirty="0">
                <a:latin typeface="Arial"/>
                <a:ea typeface="Lato"/>
                <a:cs typeface="Lato"/>
              </a:rPr>
              <a:t> dans un corpus </a:t>
            </a:r>
            <a:r>
              <a:rPr lang="en-US" sz="1600" b="1" err="1">
                <a:latin typeface="Arial"/>
                <a:ea typeface="Lato"/>
                <a:cs typeface="Lato"/>
              </a:rPr>
              <a:t>commun</a:t>
            </a:r>
            <a:r>
              <a:rPr lang="en-US" sz="1600" b="1" dirty="0">
                <a:latin typeface="Arial"/>
                <a:ea typeface="Lato"/>
                <a:cs typeface="Lato"/>
              </a:rPr>
              <a:t> </a:t>
            </a:r>
            <a:r>
              <a:rPr lang="en-US" sz="1600" dirty="0">
                <a:latin typeface="Arial"/>
                <a:ea typeface="Lato"/>
                <a:cs typeface="Lato"/>
              </a:rPr>
              <a:t>et à employer des </a:t>
            </a:r>
            <a:r>
              <a:rPr lang="en-US" sz="1600" err="1">
                <a:latin typeface="Arial"/>
                <a:ea typeface="Lato"/>
                <a:cs typeface="Lato"/>
              </a:rPr>
              <a:t>termes</a:t>
            </a:r>
            <a:r>
              <a:rPr lang="en-US" sz="1600" dirty="0">
                <a:latin typeface="Arial"/>
                <a:ea typeface="Lato"/>
                <a:cs typeface="Lato"/>
              </a:rPr>
              <a:t> </a:t>
            </a:r>
            <a:r>
              <a:rPr lang="en-US" sz="1600" err="1">
                <a:latin typeface="Arial"/>
                <a:ea typeface="Lato"/>
                <a:cs typeface="Lato"/>
              </a:rPr>
              <a:t>tels</a:t>
            </a:r>
            <a:r>
              <a:rPr lang="en-US" sz="1600" dirty="0">
                <a:latin typeface="Arial"/>
                <a:ea typeface="Lato"/>
                <a:cs typeface="Lato"/>
              </a:rPr>
              <a:t> que « </a:t>
            </a:r>
            <a:r>
              <a:rPr lang="en-US" sz="1600" err="1">
                <a:latin typeface="Arial"/>
                <a:ea typeface="Lato"/>
                <a:cs typeface="Lato"/>
              </a:rPr>
              <a:t>création</a:t>
            </a:r>
            <a:r>
              <a:rPr lang="en-US" sz="1600" dirty="0">
                <a:latin typeface="Arial"/>
                <a:ea typeface="Lato"/>
                <a:cs typeface="Lato"/>
              </a:rPr>
              <a:t> de </a:t>
            </a:r>
            <a:r>
              <a:rPr lang="en-US" sz="1600" err="1">
                <a:latin typeface="Arial"/>
                <a:ea typeface="Lato"/>
                <a:cs typeface="Lato"/>
              </a:rPr>
              <a:t>valeur</a:t>
            </a:r>
            <a:r>
              <a:rPr lang="en-US" sz="1600" dirty="0">
                <a:latin typeface="Arial"/>
                <a:ea typeface="Lato"/>
                <a:cs typeface="Lato"/>
              </a:rPr>
              <a:t> », « </a:t>
            </a:r>
            <a:r>
              <a:rPr lang="en-US" sz="1600" err="1">
                <a:latin typeface="Arial"/>
                <a:ea typeface="Lato"/>
                <a:cs typeface="Lato"/>
              </a:rPr>
              <a:t>agilité</a:t>
            </a:r>
            <a:r>
              <a:rPr lang="en-US" sz="1600" dirty="0">
                <a:latin typeface="Arial"/>
                <a:ea typeface="Lato"/>
                <a:cs typeface="Lato"/>
              </a:rPr>
              <a:t> », « </a:t>
            </a:r>
            <a:r>
              <a:rPr lang="en-US" sz="1600" err="1">
                <a:latin typeface="Arial"/>
                <a:ea typeface="Lato"/>
                <a:cs typeface="Lato"/>
              </a:rPr>
              <a:t>uberisation</a:t>
            </a:r>
            <a:r>
              <a:rPr lang="en-US" sz="1600" dirty="0">
                <a:latin typeface="Arial"/>
                <a:ea typeface="Lato"/>
                <a:cs typeface="Lato"/>
              </a:rPr>
              <a:t> », « disruption », etc. Aussi, </a:t>
            </a:r>
            <a:r>
              <a:rPr lang="en-US" sz="1600" b="1" dirty="0">
                <a:latin typeface="Arial"/>
                <a:ea typeface="Lato"/>
                <a:cs typeface="Lato"/>
              </a:rPr>
              <a:t>la </a:t>
            </a:r>
            <a:r>
              <a:rPr lang="en-US" sz="1600" b="1" dirty="0" err="1">
                <a:latin typeface="Arial"/>
                <a:ea typeface="Lato"/>
                <a:cs typeface="Lato"/>
              </a:rPr>
              <a:t>difficulté</a:t>
            </a:r>
            <a:r>
              <a:rPr lang="en-US" sz="1600" b="1" dirty="0">
                <a:latin typeface="Arial"/>
                <a:ea typeface="Lato"/>
                <a:cs typeface="Lato"/>
              </a:rPr>
              <a:t> </a:t>
            </a:r>
            <a:r>
              <a:rPr lang="en-US" sz="1600" b="1" dirty="0" err="1">
                <a:latin typeface="Arial"/>
                <a:ea typeface="Lato"/>
                <a:cs typeface="Lato"/>
              </a:rPr>
              <a:t>réside</a:t>
            </a:r>
            <a:r>
              <a:rPr lang="en-US" sz="1600" b="1" dirty="0">
                <a:latin typeface="Arial"/>
                <a:ea typeface="Lato"/>
                <a:cs typeface="Lato"/>
              </a:rPr>
              <a:t> dans </a:t>
            </a:r>
            <a:r>
              <a:rPr lang="en-US" sz="1600" b="1" dirty="0" err="1">
                <a:latin typeface="Arial"/>
                <a:ea typeface="Lato"/>
                <a:cs typeface="Lato"/>
              </a:rPr>
              <a:t>notre</a:t>
            </a:r>
            <a:r>
              <a:rPr lang="en-US" sz="1600" b="1" dirty="0">
                <a:latin typeface="Arial"/>
                <a:ea typeface="Lato"/>
                <a:cs typeface="Lato"/>
              </a:rPr>
              <a:t> </a:t>
            </a:r>
            <a:r>
              <a:rPr lang="en-US" sz="1600" b="1" dirty="0" err="1">
                <a:latin typeface="Arial"/>
                <a:ea typeface="Lato"/>
                <a:cs typeface="Lato"/>
              </a:rPr>
              <a:t>capacité</a:t>
            </a:r>
            <a:r>
              <a:rPr lang="en-US" sz="1600" b="1" dirty="0">
                <a:latin typeface="Arial"/>
                <a:ea typeface="Lato"/>
                <a:cs typeface="Lato"/>
              </a:rPr>
              <a:t> à </a:t>
            </a:r>
            <a:r>
              <a:rPr lang="en-US" sz="1600" b="1" dirty="0" err="1">
                <a:latin typeface="Arial"/>
                <a:ea typeface="Lato"/>
                <a:cs typeface="Lato"/>
              </a:rPr>
              <a:t>trouver</a:t>
            </a:r>
            <a:r>
              <a:rPr lang="en-US" sz="1600" b="1" dirty="0">
                <a:latin typeface="Arial"/>
                <a:ea typeface="Lato"/>
                <a:cs typeface="Lato"/>
              </a:rPr>
              <a:t> des </a:t>
            </a:r>
            <a:r>
              <a:rPr lang="en-US" sz="1600" b="1" dirty="0" err="1">
                <a:latin typeface="Arial"/>
                <a:ea typeface="Lato"/>
                <a:cs typeface="Lato"/>
              </a:rPr>
              <a:t>termes</a:t>
            </a:r>
            <a:r>
              <a:rPr lang="en-US" sz="1600" b="1" dirty="0">
                <a:latin typeface="Arial"/>
                <a:ea typeface="Lato"/>
                <a:cs typeface="Lato"/>
              </a:rPr>
              <a:t> </a:t>
            </a:r>
            <a:r>
              <a:rPr lang="en-US" sz="1600" b="1" dirty="0" err="1">
                <a:latin typeface="Arial"/>
                <a:ea typeface="Lato"/>
                <a:cs typeface="Lato"/>
              </a:rPr>
              <a:t>singuliers</a:t>
            </a:r>
            <a:r>
              <a:rPr lang="en-US" sz="1600" b="1" dirty="0">
                <a:latin typeface="Arial"/>
                <a:ea typeface="Lato"/>
                <a:cs typeface="Lato"/>
              </a:rPr>
              <a:t> </a:t>
            </a:r>
            <a:r>
              <a:rPr lang="en-US" sz="1600" dirty="0">
                <a:latin typeface="Arial"/>
                <a:ea typeface="Lato"/>
                <a:cs typeface="Lato"/>
              </a:rPr>
              <a:t>pour le </a:t>
            </a:r>
            <a:r>
              <a:rPr lang="en-US" sz="1600" dirty="0" err="1">
                <a:latin typeface="Arial"/>
                <a:ea typeface="Lato"/>
                <a:cs typeface="Lato"/>
              </a:rPr>
              <a:t>dirigeant</a:t>
            </a:r>
            <a:r>
              <a:rPr lang="en-US" sz="1600" dirty="0">
                <a:latin typeface="Arial"/>
                <a:ea typeface="Lato"/>
                <a:cs typeface="Lato"/>
              </a:rPr>
              <a:t> et pour </a:t>
            </a:r>
            <a:r>
              <a:rPr lang="en-US" sz="1600" dirty="0" err="1">
                <a:latin typeface="Arial"/>
                <a:ea typeface="Lato"/>
                <a:cs typeface="Lato"/>
              </a:rPr>
              <a:t>l’entreprise</a:t>
            </a:r>
            <a:r>
              <a:rPr lang="en-US" sz="1600" dirty="0">
                <a:latin typeface="Arial"/>
                <a:ea typeface="Lato"/>
                <a:cs typeface="Lato"/>
              </a:rPr>
              <a:t>. Cela rejoint la notion de « chair » </a:t>
            </a:r>
            <a:r>
              <a:rPr lang="en-US" sz="1600" dirty="0" err="1">
                <a:latin typeface="Arial"/>
                <a:ea typeface="Lato"/>
                <a:cs typeface="Lato"/>
              </a:rPr>
              <a:t>abordée</a:t>
            </a:r>
            <a:r>
              <a:rPr lang="en-US" sz="1600" dirty="0">
                <a:latin typeface="Arial"/>
                <a:ea typeface="Lato"/>
                <a:cs typeface="Lato"/>
              </a:rPr>
              <a:t> par Elie-Benjamin : </a:t>
            </a:r>
            <a:r>
              <a:rPr lang="en-US" sz="1600" dirty="0" err="1">
                <a:latin typeface="Arial"/>
                <a:ea typeface="Lato"/>
                <a:cs typeface="Lato"/>
              </a:rPr>
              <a:t>si</a:t>
            </a:r>
            <a:r>
              <a:rPr lang="en-US" sz="1600" dirty="0">
                <a:latin typeface="Arial"/>
                <a:ea typeface="Lato"/>
                <a:cs typeface="Lato"/>
              </a:rPr>
              <a:t> le </a:t>
            </a:r>
            <a:r>
              <a:rPr lang="en-US" sz="1600" dirty="0" err="1">
                <a:latin typeface="Arial"/>
                <a:ea typeface="Lato"/>
                <a:cs typeface="Lato"/>
              </a:rPr>
              <a:t>discours</a:t>
            </a:r>
            <a:r>
              <a:rPr lang="en-US" sz="1600" dirty="0">
                <a:latin typeface="Arial"/>
                <a:ea typeface="Lato"/>
                <a:cs typeface="Lato"/>
              </a:rPr>
              <a:t> </a:t>
            </a:r>
            <a:r>
              <a:rPr lang="en-US" sz="1600" dirty="0" err="1">
                <a:latin typeface="Arial"/>
                <a:ea typeface="Lato"/>
                <a:cs typeface="Lato"/>
              </a:rPr>
              <a:t>est</a:t>
            </a:r>
            <a:r>
              <a:rPr lang="en-US" sz="1600" dirty="0">
                <a:latin typeface="Arial"/>
                <a:ea typeface="Lato"/>
                <a:cs typeface="Lato"/>
              </a:rPr>
              <a:t> interchangeable entre deux </a:t>
            </a:r>
            <a:r>
              <a:rPr lang="en-US" sz="1600" dirty="0" err="1">
                <a:latin typeface="Arial"/>
                <a:ea typeface="Lato"/>
                <a:cs typeface="Lato"/>
              </a:rPr>
              <a:t>dirigeants</a:t>
            </a:r>
            <a:r>
              <a:rPr lang="en-US" sz="1600" dirty="0">
                <a:latin typeface="Arial"/>
                <a:ea typeface="Lato"/>
                <a:cs typeface="Lato"/>
              </a:rPr>
              <a:t>, </a:t>
            </a:r>
            <a:r>
              <a:rPr lang="en-US" sz="1600" dirty="0" err="1">
                <a:latin typeface="Arial"/>
                <a:ea typeface="Lato"/>
                <a:cs typeface="Lato"/>
              </a:rPr>
              <a:t>c’est</a:t>
            </a:r>
            <a:r>
              <a:rPr lang="en-US" sz="1600" dirty="0">
                <a:latin typeface="Arial"/>
                <a:ea typeface="Lato"/>
                <a:cs typeface="Lato"/>
              </a:rPr>
              <a:t> </a:t>
            </a:r>
            <a:r>
              <a:rPr lang="en-US" sz="1600" dirty="0" err="1">
                <a:latin typeface="Arial"/>
                <a:ea typeface="Lato"/>
                <a:cs typeface="Lato"/>
              </a:rPr>
              <a:t>qu’invariablement</a:t>
            </a:r>
            <a:r>
              <a:rPr lang="en-US" sz="1600" dirty="0">
                <a:latin typeface="Arial"/>
                <a:ea typeface="Lato"/>
                <a:cs typeface="Lato"/>
              </a:rPr>
              <a:t> il manque </a:t>
            </a:r>
            <a:r>
              <a:rPr lang="en-US" sz="1600" dirty="0" err="1">
                <a:latin typeface="Arial"/>
                <a:ea typeface="Lato"/>
                <a:cs typeface="Lato"/>
              </a:rPr>
              <a:t>quelque</a:t>
            </a:r>
            <a:r>
              <a:rPr lang="en-US" sz="1600" dirty="0">
                <a:latin typeface="Arial"/>
                <a:ea typeface="Lato"/>
                <a:cs typeface="Lato"/>
              </a:rPr>
              <a:t> chose. </a:t>
            </a:r>
          </a:p>
          <a:p>
            <a:endParaRPr lang="en-US" sz="1600" dirty="0">
              <a:latin typeface="Arial"/>
              <a:ea typeface="Lato"/>
              <a:cs typeface="Lato"/>
            </a:endParaRPr>
          </a:p>
          <a:p>
            <a:r>
              <a:rPr lang="en-US" sz="1600" b="1" dirty="0">
                <a:latin typeface="Arial"/>
                <a:ea typeface="Lato"/>
                <a:cs typeface="Lato"/>
              </a:rPr>
              <a:t>E-B. L. :</a:t>
            </a:r>
            <a:r>
              <a:rPr lang="en-US" sz="1600" dirty="0">
                <a:latin typeface="Arial"/>
                <a:ea typeface="Lato"/>
                <a:cs typeface="Lato"/>
              </a:rPr>
              <a:t> </a:t>
            </a:r>
            <a:r>
              <a:rPr lang="en-US" sz="1600" err="1">
                <a:latin typeface="Arial"/>
                <a:ea typeface="Lato"/>
                <a:cs typeface="Lato"/>
              </a:rPr>
              <a:t>L’adaptabilité</a:t>
            </a:r>
            <a:r>
              <a:rPr lang="en-US" sz="1600" dirty="0">
                <a:latin typeface="Arial"/>
                <a:ea typeface="Lato"/>
                <a:cs typeface="Lato"/>
              </a:rPr>
              <a:t> d’un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effectivement</a:t>
            </a:r>
            <a:r>
              <a:rPr lang="en-US" sz="1600" dirty="0">
                <a:latin typeface="Arial"/>
                <a:ea typeface="Lato"/>
                <a:cs typeface="Lato"/>
              </a:rPr>
              <a:t> </a:t>
            </a:r>
            <a:r>
              <a:rPr lang="en-US" sz="1600" err="1">
                <a:latin typeface="Arial"/>
                <a:ea typeface="Lato"/>
                <a:cs typeface="Lato"/>
              </a:rPr>
              <a:t>une</a:t>
            </a:r>
            <a:r>
              <a:rPr lang="en-US" sz="1600" dirty="0">
                <a:latin typeface="Arial"/>
                <a:ea typeface="Lato"/>
                <a:cs typeface="Lato"/>
              </a:rPr>
              <a:t> </a:t>
            </a:r>
            <a:r>
              <a:rPr lang="en-US" sz="1600" err="1">
                <a:latin typeface="Arial"/>
                <a:ea typeface="Lato"/>
                <a:cs typeface="Lato"/>
              </a:rPr>
              <a:t>tâche</a:t>
            </a:r>
            <a:r>
              <a:rPr lang="en-US" sz="1600" dirty="0">
                <a:latin typeface="Arial"/>
                <a:ea typeface="Lato"/>
                <a:cs typeface="Lato"/>
              </a:rPr>
              <a:t> </a:t>
            </a:r>
            <a:r>
              <a:rPr lang="en-US" sz="1600" err="1">
                <a:latin typeface="Arial"/>
                <a:ea typeface="Lato"/>
                <a:cs typeface="Lato"/>
              </a:rPr>
              <a:t>complexe</a:t>
            </a:r>
            <a:r>
              <a:rPr lang="en-US" sz="1600" dirty="0">
                <a:latin typeface="Arial"/>
                <a:ea typeface="Lato"/>
                <a:cs typeface="Lato"/>
              </a:rPr>
              <a:t>, </a:t>
            </a:r>
            <a:r>
              <a:rPr lang="en-US" sz="1600" err="1">
                <a:latin typeface="Arial"/>
                <a:ea typeface="Lato"/>
                <a:cs typeface="Lato"/>
              </a:rPr>
              <a:t>puisque</a:t>
            </a:r>
            <a:r>
              <a:rPr lang="en-US" sz="1600" dirty="0">
                <a:latin typeface="Arial"/>
                <a:ea typeface="Lato"/>
                <a:cs typeface="Lato"/>
              </a:rPr>
              <a:t> </a:t>
            </a:r>
            <a:r>
              <a:rPr lang="en-US" sz="1600" err="1">
                <a:latin typeface="Arial"/>
                <a:ea typeface="Lato"/>
                <a:cs typeface="Lato"/>
              </a:rPr>
              <a:t>si</a:t>
            </a:r>
            <a:r>
              <a:rPr lang="en-US" sz="1600" dirty="0">
                <a:latin typeface="Arial"/>
                <a:ea typeface="Lato"/>
                <a:cs typeface="Lato"/>
              </a:rPr>
              <a:t> le </a:t>
            </a:r>
            <a:r>
              <a:rPr lang="en-US" sz="1600" err="1">
                <a:latin typeface="Arial"/>
                <a:ea typeface="Lato"/>
                <a:cs typeface="Lato"/>
              </a:rPr>
              <a:t>texte</a:t>
            </a:r>
            <a:r>
              <a:rPr lang="en-US" sz="1600" dirty="0">
                <a:latin typeface="Arial"/>
                <a:ea typeface="Lato"/>
                <a:cs typeface="Lato"/>
              </a:rPr>
              <a:t> </a:t>
            </a:r>
            <a:r>
              <a:rPr lang="en-US" sz="1600" err="1">
                <a:latin typeface="Arial"/>
                <a:ea typeface="Lato"/>
                <a:cs typeface="Lato"/>
              </a:rPr>
              <a:t>peut</a:t>
            </a:r>
            <a:r>
              <a:rPr lang="en-US" sz="1600" dirty="0">
                <a:latin typeface="Arial"/>
                <a:ea typeface="Lato"/>
                <a:cs typeface="Lato"/>
              </a:rPr>
              <a:t> </a:t>
            </a:r>
            <a:r>
              <a:rPr lang="en-US" sz="1600" err="1">
                <a:latin typeface="Arial"/>
                <a:ea typeface="Lato"/>
                <a:cs typeface="Lato"/>
              </a:rPr>
              <a:t>être</a:t>
            </a:r>
            <a:r>
              <a:rPr lang="en-US" sz="1600" dirty="0">
                <a:latin typeface="Arial"/>
                <a:ea typeface="Lato"/>
                <a:cs typeface="Lato"/>
              </a:rPr>
              <a:t> </a:t>
            </a:r>
            <a:r>
              <a:rPr lang="en-US" sz="1600" err="1">
                <a:latin typeface="Arial"/>
                <a:ea typeface="Lato"/>
                <a:cs typeface="Lato"/>
              </a:rPr>
              <a:t>récité</a:t>
            </a:r>
            <a:r>
              <a:rPr lang="en-US" sz="1600" dirty="0">
                <a:latin typeface="Arial"/>
                <a:ea typeface="Lato"/>
                <a:cs typeface="Lato"/>
              </a:rPr>
              <a:t> par </a:t>
            </a:r>
            <a:r>
              <a:rPr lang="en-US" sz="1600" err="1">
                <a:latin typeface="Arial"/>
                <a:ea typeface="Lato"/>
                <a:cs typeface="Lato"/>
              </a:rPr>
              <a:t>d’autres</a:t>
            </a:r>
            <a:r>
              <a:rPr lang="en-US" sz="1600" dirty="0">
                <a:latin typeface="Arial"/>
                <a:ea typeface="Lato"/>
                <a:cs typeface="Lato"/>
              </a:rPr>
              <a:t>, sur le </a:t>
            </a:r>
            <a:r>
              <a:rPr lang="en-US" sz="1600" err="1">
                <a:latin typeface="Arial"/>
                <a:ea typeface="Lato"/>
                <a:cs typeface="Lato"/>
              </a:rPr>
              <a:t>même</a:t>
            </a:r>
            <a:r>
              <a:rPr lang="en-US" sz="1600" dirty="0">
                <a:latin typeface="Arial"/>
                <a:ea typeface="Lato"/>
                <a:cs typeface="Lato"/>
              </a:rPr>
              <a:t> ton et </a:t>
            </a:r>
            <a:r>
              <a:rPr lang="en-US" sz="1600" err="1">
                <a:latin typeface="Arial"/>
                <a:ea typeface="Lato"/>
                <a:cs typeface="Lato"/>
              </a:rPr>
              <a:t>qu’importe</a:t>
            </a:r>
            <a:r>
              <a:rPr lang="en-US" sz="1600" dirty="0">
                <a:latin typeface="Arial"/>
                <a:ea typeface="Lato"/>
                <a:cs typeface="Lato"/>
              </a:rPr>
              <a:t> le </a:t>
            </a:r>
            <a:r>
              <a:rPr lang="en-US" sz="1600" err="1">
                <a:latin typeface="Arial"/>
                <a:ea typeface="Lato"/>
                <a:cs typeface="Lato"/>
              </a:rPr>
              <a:t>contexte</a:t>
            </a:r>
            <a:r>
              <a:rPr lang="en-US" sz="1600" dirty="0">
                <a:latin typeface="Arial"/>
                <a:ea typeface="Lato"/>
                <a:cs typeface="Lato"/>
              </a:rPr>
              <a:t>, </a:t>
            </a:r>
            <a:r>
              <a:rPr lang="en-US" sz="1600" err="1">
                <a:latin typeface="Arial"/>
                <a:ea typeface="Lato"/>
                <a:cs typeface="Lato"/>
              </a:rPr>
              <a:t>alors</a:t>
            </a:r>
            <a:r>
              <a:rPr lang="en-US" sz="1600" dirty="0">
                <a:latin typeface="Arial"/>
                <a:ea typeface="Lato"/>
                <a:cs typeface="Lato"/>
              </a:rPr>
              <a:t> </a:t>
            </a:r>
            <a:r>
              <a:rPr lang="en-US" sz="1600" err="1">
                <a:latin typeface="Arial"/>
                <a:ea typeface="Lato"/>
                <a:cs typeface="Lato"/>
              </a:rPr>
              <a:t>cela</a:t>
            </a:r>
            <a:r>
              <a:rPr lang="en-US" sz="1600" dirty="0">
                <a:latin typeface="Arial"/>
                <a:ea typeface="Lato"/>
                <a:cs typeface="Lato"/>
              </a:rPr>
              <a:t> </a:t>
            </a:r>
            <a:r>
              <a:rPr lang="en-US" sz="1600" err="1">
                <a:latin typeface="Arial"/>
                <a:ea typeface="Lato"/>
                <a:cs typeface="Lato"/>
              </a:rPr>
              <a:t>signifie</a:t>
            </a:r>
            <a:r>
              <a:rPr lang="en-US" sz="1600" dirty="0">
                <a:latin typeface="Arial"/>
                <a:ea typeface="Lato"/>
                <a:cs typeface="Lato"/>
              </a:rPr>
              <a:t> que le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est</a:t>
            </a:r>
            <a:r>
              <a:rPr lang="en-US" sz="1600" dirty="0">
                <a:latin typeface="Arial"/>
                <a:ea typeface="Lato"/>
                <a:cs typeface="Lato"/>
              </a:rPr>
              <a:t> </a:t>
            </a:r>
            <a:r>
              <a:rPr lang="en-US" sz="1600" err="1">
                <a:latin typeface="Arial"/>
                <a:ea typeface="Lato"/>
                <a:cs typeface="Lato"/>
              </a:rPr>
              <a:t>raté</a:t>
            </a:r>
            <a:r>
              <a:rPr lang="en-US" sz="1600" dirty="0">
                <a:latin typeface="Arial"/>
                <a:ea typeface="Lato"/>
                <a:cs typeface="Lato"/>
              </a:rPr>
              <a:t>. </a:t>
            </a:r>
            <a:r>
              <a:rPr lang="en-US" sz="1600" b="1" err="1">
                <a:latin typeface="Arial"/>
                <a:ea typeface="Lato"/>
                <a:cs typeface="Lato"/>
              </a:rPr>
              <a:t>Chaque</a:t>
            </a:r>
            <a:r>
              <a:rPr lang="en-US" sz="1600" b="1" dirty="0">
                <a:latin typeface="Arial"/>
                <a:ea typeface="Lato"/>
                <a:cs typeface="Lato"/>
              </a:rPr>
              <a:t> </a:t>
            </a:r>
            <a:r>
              <a:rPr lang="en-US" sz="1600" b="1" err="1">
                <a:latin typeface="Arial"/>
                <a:ea typeface="Lato"/>
                <a:cs typeface="Lato"/>
              </a:rPr>
              <a:t>discours</a:t>
            </a:r>
            <a:r>
              <a:rPr lang="en-US" sz="1600" b="1" dirty="0">
                <a:latin typeface="Arial"/>
                <a:ea typeface="Lato"/>
                <a:cs typeface="Lato"/>
              </a:rPr>
              <a:t> doit </a:t>
            </a:r>
            <a:r>
              <a:rPr lang="en-US" sz="1600" b="1" err="1">
                <a:latin typeface="Arial"/>
                <a:ea typeface="Lato"/>
                <a:cs typeface="Lato"/>
              </a:rPr>
              <a:t>être</a:t>
            </a:r>
            <a:r>
              <a:rPr lang="en-US" sz="1600" b="1" dirty="0">
                <a:latin typeface="Arial"/>
                <a:ea typeface="Lato"/>
                <a:cs typeface="Lato"/>
              </a:rPr>
              <a:t> unique,</a:t>
            </a:r>
            <a:r>
              <a:rPr lang="en-US" sz="1600" dirty="0">
                <a:latin typeface="Arial"/>
                <a:ea typeface="Lato"/>
                <a:cs typeface="Lato"/>
              </a:rPr>
              <a:t> </a:t>
            </a:r>
            <a:r>
              <a:rPr lang="en-US" sz="1600" err="1">
                <a:latin typeface="Arial"/>
                <a:ea typeface="Lato"/>
                <a:cs typeface="Lato"/>
              </a:rPr>
              <a:t>mais</a:t>
            </a:r>
            <a:r>
              <a:rPr lang="en-US" sz="1600" dirty="0">
                <a:latin typeface="Arial"/>
                <a:ea typeface="Lato"/>
                <a:cs typeface="Lato"/>
              </a:rPr>
              <a:t> </a:t>
            </a:r>
            <a:r>
              <a:rPr lang="en-US" sz="1600" err="1">
                <a:latin typeface="Arial"/>
                <a:ea typeface="Lato"/>
                <a:cs typeface="Lato"/>
              </a:rPr>
              <a:t>certains</a:t>
            </a:r>
            <a:r>
              <a:rPr lang="en-US" sz="1600" dirty="0">
                <a:latin typeface="Arial"/>
                <a:ea typeface="Lato"/>
                <a:cs typeface="Lato"/>
              </a:rPr>
              <a:t> </a:t>
            </a:r>
            <a:r>
              <a:rPr lang="en-US" sz="1600" err="1">
                <a:latin typeface="Arial"/>
                <a:ea typeface="Lato"/>
                <a:cs typeface="Lato"/>
              </a:rPr>
              <a:t>sont</a:t>
            </a:r>
            <a:r>
              <a:rPr lang="en-US" sz="1600" dirty="0">
                <a:latin typeface="Arial"/>
                <a:ea typeface="Lato"/>
                <a:cs typeface="Lato"/>
              </a:rPr>
              <a:t> plus </a:t>
            </a:r>
            <a:r>
              <a:rPr lang="en-US" sz="1600" err="1">
                <a:latin typeface="Arial"/>
                <a:ea typeface="Lato"/>
                <a:cs typeface="Lato"/>
              </a:rPr>
              <a:t>difficiles</a:t>
            </a:r>
            <a:r>
              <a:rPr lang="en-US" sz="1600" dirty="0">
                <a:latin typeface="Arial"/>
                <a:ea typeface="Lato"/>
                <a:cs typeface="Lato"/>
              </a:rPr>
              <a:t> à </a:t>
            </a:r>
            <a:r>
              <a:rPr lang="en-US" sz="1600" err="1">
                <a:latin typeface="Arial"/>
                <a:ea typeface="Lato"/>
                <a:cs typeface="Lato"/>
              </a:rPr>
              <a:t>écrire</a:t>
            </a:r>
            <a:r>
              <a:rPr lang="en-US" sz="1600" dirty="0">
                <a:latin typeface="Arial"/>
                <a:ea typeface="Lato"/>
                <a:cs typeface="Lato"/>
              </a:rPr>
              <a:t> que </a:t>
            </a:r>
            <a:r>
              <a:rPr lang="en-US" sz="1600" err="1">
                <a:latin typeface="Arial"/>
                <a:ea typeface="Lato"/>
                <a:cs typeface="Lato"/>
              </a:rPr>
              <a:t>d’autres</a:t>
            </a:r>
            <a:r>
              <a:rPr lang="en-US" sz="1600" dirty="0">
                <a:latin typeface="Arial"/>
                <a:ea typeface="Lato"/>
                <a:cs typeface="Lato"/>
              </a:rPr>
              <a:t>. </a:t>
            </a:r>
            <a:r>
              <a:rPr lang="en-US" sz="1600" err="1">
                <a:latin typeface="Arial"/>
                <a:ea typeface="Lato"/>
                <a:cs typeface="Lato"/>
              </a:rPr>
              <a:t>C’est</a:t>
            </a:r>
            <a:r>
              <a:rPr lang="en-US" sz="1600" dirty="0">
                <a:latin typeface="Arial"/>
                <a:ea typeface="Lato"/>
                <a:cs typeface="Lato"/>
              </a:rPr>
              <a:t> </a:t>
            </a:r>
            <a:r>
              <a:rPr lang="en-US" sz="1600" err="1">
                <a:latin typeface="Arial"/>
                <a:ea typeface="Lato"/>
                <a:cs typeface="Lato"/>
              </a:rPr>
              <a:t>notamment</a:t>
            </a:r>
            <a:r>
              <a:rPr lang="en-US" sz="1600" dirty="0">
                <a:latin typeface="Arial"/>
                <a:ea typeface="Lato"/>
                <a:cs typeface="Lato"/>
              </a:rPr>
              <a:t> le </a:t>
            </a:r>
            <a:r>
              <a:rPr lang="en-US" sz="1600" err="1">
                <a:latin typeface="Arial"/>
                <a:ea typeface="Lato"/>
                <a:cs typeface="Lato"/>
              </a:rPr>
              <a:t>cas</a:t>
            </a:r>
            <a:r>
              <a:rPr lang="en-US" sz="1600" dirty="0">
                <a:latin typeface="Arial"/>
                <a:ea typeface="Lato"/>
                <a:cs typeface="Lato"/>
              </a:rPr>
              <a:t> des </a:t>
            </a:r>
            <a:r>
              <a:rPr lang="en-US" sz="1600" err="1">
                <a:latin typeface="Arial"/>
                <a:ea typeface="Lato"/>
                <a:cs typeface="Lato"/>
              </a:rPr>
              <a:t>discours</a:t>
            </a:r>
            <a:r>
              <a:rPr lang="en-US" sz="1600" dirty="0">
                <a:latin typeface="Arial"/>
                <a:ea typeface="Lato"/>
                <a:cs typeface="Lato"/>
              </a:rPr>
              <a:t> </a:t>
            </a:r>
            <a:r>
              <a:rPr lang="en-US" sz="1600" err="1">
                <a:latin typeface="Arial"/>
                <a:ea typeface="Lato"/>
                <a:cs typeface="Lato"/>
              </a:rPr>
              <a:t>d’hommages</a:t>
            </a:r>
            <a:r>
              <a:rPr lang="en-US" sz="1600" dirty="0">
                <a:latin typeface="Arial"/>
                <a:ea typeface="Lato"/>
                <a:cs typeface="Lato"/>
              </a:rPr>
              <a:t>, un </a:t>
            </a:r>
            <a:r>
              <a:rPr lang="en-US" sz="1600" err="1">
                <a:latin typeface="Arial"/>
                <a:ea typeface="Lato"/>
                <a:cs typeface="Lato"/>
              </a:rPr>
              <a:t>exercice</a:t>
            </a:r>
            <a:r>
              <a:rPr lang="en-US" sz="1600" dirty="0">
                <a:latin typeface="Arial"/>
                <a:ea typeface="Lato"/>
                <a:cs typeface="Lato"/>
              </a:rPr>
              <a:t> </a:t>
            </a:r>
            <a:r>
              <a:rPr lang="en-US" sz="1600" err="1">
                <a:latin typeface="Arial"/>
                <a:ea typeface="Lato"/>
                <a:cs typeface="Lato"/>
              </a:rPr>
              <a:t>délicat</a:t>
            </a:r>
            <a:r>
              <a:rPr lang="en-US" sz="1600" dirty="0">
                <a:latin typeface="Arial"/>
                <a:ea typeface="Lato"/>
                <a:cs typeface="Lato"/>
              </a:rPr>
              <a:t>, qui me </a:t>
            </a:r>
            <a:r>
              <a:rPr lang="en-US" sz="1600" err="1">
                <a:latin typeface="Arial"/>
                <a:ea typeface="Lato"/>
                <a:cs typeface="Lato"/>
              </a:rPr>
              <a:t>terrifie</a:t>
            </a:r>
            <a:r>
              <a:rPr lang="en-US" sz="1600" dirty="0">
                <a:latin typeface="Arial"/>
                <a:ea typeface="Lato"/>
                <a:cs typeface="Lato"/>
              </a:rPr>
              <a:t>. En </a:t>
            </a:r>
            <a:r>
              <a:rPr lang="en-US" sz="1600" err="1">
                <a:latin typeface="Arial"/>
                <a:ea typeface="Lato"/>
                <a:cs typeface="Lato"/>
              </a:rPr>
              <a:t>effet</a:t>
            </a:r>
            <a:r>
              <a:rPr lang="en-US" sz="1600" dirty="0">
                <a:latin typeface="Arial"/>
                <a:ea typeface="Lato"/>
                <a:cs typeface="Lato"/>
              </a:rPr>
              <a:t>, des </a:t>
            </a:r>
            <a:r>
              <a:rPr lang="en-US" sz="1600" err="1">
                <a:latin typeface="Arial"/>
                <a:ea typeface="Lato"/>
                <a:cs typeface="Lato"/>
              </a:rPr>
              <a:t>personnalités</a:t>
            </a:r>
            <a:r>
              <a:rPr lang="en-US" sz="1600" dirty="0">
                <a:latin typeface="Arial"/>
                <a:ea typeface="Lato"/>
                <a:cs typeface="Lato"/>
              </a:rPr>
              <a:t> </a:t>
            </a:r>
            <a:r>
              <a:rPr lang="en-US" sz="1600" err="1">
                <a:latin typeface="Arial"/>
                <a:ea typeface="Lato"/>
                <a:cs typeface="Lato"/>
              </a:rPr>
              <a:t>connaissant</a:t>
            </a:r>
            <a:r>
              <a:rPr lang="en-US" sz="1600" dirty="0">
                <a:latin typeface="Arial"/>
                <a:ea typeface="Lato"/>
                <a:cs typeface="Lato"/>
              </a:rPr>
              <a:t> </a:t>
            </a:r>
            <a:r>
              <a:rPr lang="en-US" sz="1600" err="1">
                <a:latin typeface="Arial"/>
                <a:ea typeface="Lato"/>
                <a:cs typeface="Lato"/>
              </a:rPr>
              <a:t>relativement</a:t>
            </a:r>
            <a:r>
              <a:rPr lang="en-US" sz="1600" dirty="0">
                <a:latin typeface="Arial"/>
                <a:ea typeface="Lato"/>
                <a:cs typeface="Lato"/>
              </a:rPr>
              <a:t> </a:t>
            </a:r>
            <a:r>
              <a:rPr lang="en-US" sz="1600" err="1">
                <a:latin typeface="Arial"/>
                <a:ea typeface="Lato"/>
                <a:cs typeface="Lato"/>
              </a:rPr>
              <a:t>peu</a:t>
            </a:r>
            <a:r>
              <a:rPr lang="en-US" sz="1600" dirty="0">
                <a:latin typeface="Arial"/>
                <a:ea typeface="Lato"/>
                <a:cs typeface="Lato"/>
              </a:rPr>
              <a:t> le </a:t>
            </a:r>
            <a:r>
              <a:rPr lang="en-US" sz="1600" err="1">
                <a:latin typeface="Arial"/>
                <a:ea typeface="Lato"/>
                <a:cs typeface="Lato"/>
              </a:rPr>
              <a:t>défunt</a:t>
            </a:r>
            <a:r>
              <a:rPr lang="en-US" sz="1600" dirty="0">
                <a:latin typeface="Arial"/>
                <a:ea typeface="Lato"/>
                <a:cs typeface="Lato"/>
              </a:rPr>
              <a:t>, </a:t>
            </a:r>
            <a:r>
              <a:rPr lang="en-US" sz="1600" err="1">
                <a:latin typeface="Arial"/>
                <a:ea typeface="Lato"/>
                <a:cs typeface="Lato"/>
              </a:rPr>
              <a:t>prennent</a:t>
            </a:r>
            <a:r>
              <a:rPr lang="en-US" sz="1600" dirty="0">
                <a:latin typeface="Arial"/>
                <a:ea typeface="Lato"/>
                <a:cs typeface="Lato"/>
              </a:rPr>
              <a:t> la parole </a:t>
            </a:r>
            <a:r>
              <a:rPr lang="en-US" sz="1600" err="1">
                <a:latin typeface="Arial"/>
                <a:ea typeface="Lato"/>
                <a:cs typeface="Lato"/>
              </a:rPr>
              <a:t>devant</a:t>
            </a:r>
            <a:r>
              <a:rPr lang="en-US" sz="1600" dirty="0">
                <a:latin typeface="Arial"/>
                <a:ea typeface="Lato"/>
                <a:cs typeface="Lato"/>
              </a:rPr>
              <a:t> les </a:t>
            </a:r>
            <a:r>
              <a:rPr lang="en-US" sz="1600" err="1">
                <a:latin typeface="Arial"/>
                <a:ea typeface="Lato"/>
                <a:cs typeface="Lato"/>
              </a:rPr>
              <a:t>proches</a:t>
            </a:r>
            <a:r>
              <a:rPr lang="en-US" sz="1600" dirty="0">
                <a:latin typeface="Arial"/>
                <a:ea typeface="Lato"/>
                <a:cs typeface="Lato"/>
              </a:rPr>
              <a:t> </a:t>
            </a:r>
            <a:r>
              <a:rPr lang="en-US" sz="1600" err="1">
                <a:latin typeface="Arial"/>
                <a:ea typeface="Lato"/>
                <a:cs typeface="Lato"/>
              </a:rPr>
              <a:t>en</a:t>
            </a:r>
            <a:r>
              <a:rPr lang="en-US" sz="1600" dirty="0">
                <a:latin typeface="Arial"/>
                <a:ea typeface="Lato"/>
                <a:cs typeface="Lato"/>
              </a:rPr>
              <a:t> </a:t>
            </a:r>
            <a:r>
              <a:rPr lang="en-US" sz="1600" err="1">
                <a:latin typeface="Arial"/>
                <a:ea typeface="Lato"/>
                <a:cs typeface="Lato"/>
              </a:rPr>
              <a:t>deuil</a:t>
            </a:r>
            <a:r>
              <a:rPr lang="en-US" sz="1600" dirty="0">
                <a:latin typeface="Arial"/>
                <a:ea typeface="Lato"/>
                <a:cs typeface="Lato"/>
              </a:rPr>
              <a:t>. Il </a:t>
            </a:r>
            <a:r>
              <a:rPr lang="en-US" sz="1600" err="1">
                <a:latin typeface="Arial"/>
                <a:ea typeface="Lato"/>
                <a:cs typeface="Lato"/>
              </a:rPr>
              <a:t>n’existe</a:t>
            </a:r>
            <a:r>
              <a:rPr lang="en-US" sz="1600" dirty="0">
                <a:latin typeface="Arial"/>
                <a:ea typeface="Lato"/>
                <a:cs typeface="Lato"/>
              </a:rPr>
              <a:t> </a:t>
            </a:r>
            <a:r>
              <a:rPr lang="en-US" sz="1600" err="1">
                <a:latin typeface="Arial"/>
                <a:ea typeface="Lato"/>
                <a:cs typeface="Lato"/>
              </a:rPr>
              <a:t>alors</a:t>
            </a:r>
            <a:r>
              <a:rPr lang="en-US" sz="1600" dirty="0">
                <a:latin typeface="Arial"/>
                <a:ea typeface="Lato"/>
                <a:cs typeface="Lato"/>
              </a:rPr>
              <a:t> </a:t>
            </a:r>
            <a:r>
              <a:rPr lang="en-US" sz="1600" err="1">
                <a:latin typeface="Arial"/>
                <a:ea typeface="Lato"/>
                <a:cs typeface="Lato"/>
              </a:rPr>
              <a:t>aucune</a:t>
            </a:r>
            <a:r>
              <a:rPr lang="en-US" sz="1600" dirty="0">
                <a:latin typeface="Arial"/>
                <a:ea typeface="Lato"/>
                <a:cs typeface="Lato"/>
              </a:rPr>
              <a:t> </a:t>
            </a:r>
            <a:r>
              <a:rPr lang="en-US" sz="1600" err="1">
                <a:latin typeface="Arial"/>
                <a:ea typeface="Lato"/>
                <a:cs typeface="Lato"/>
              </a:rPr>
              <a:t>recette</a:t>
            </a:r>
            <a:r>
              <a:rPr lang="en-US" sz="1600" dirty="0">
                <a:latin typeface="Arial"/>
                <a:ea typeface="Lato"/>
                <a:cs typeface="Lato"/>
              </a:rPr>
              <a:t> miracle pour </a:t>
            </a:r>
            <a:r>
              <a:rPr lang="en-US" sz="1600" err="1">
                <a:latin typeface="Arial"/>
                <a:ea typeface="Lato"/>
                <a:cs typeface="Lato"/>
              </a:rPr>
              <a:t>trouver</a:t>
            </a:r>
            <a:r>
              <a:rPr lang="en-US" sz="1600" dirty="0">
                <a:latin typeface="Arial"/>
                <a:ea typeface="Lato"/>
                <a:cs typeface="Lato"/>
              </a:rPr>
              <a:t> le bon ton, </a:t>
            </a:r>
            <a:r>
              <a:rPr lang="en-US" sz="1600" err="1">
                <a:latin typeface="Arial"/>
                <a:ea typeface="Lato"/>
                <a:cs typeface="Lato"/>
              </a:rPr>
              <a:t>sinon</a:t>
            </a:r>
            <a:r>
              <a:rPr lang="en-US" sz="1600" dirty="0">
                <a:latin typeface="Arial"/>
                <a:ea typeface="Lato"/>
                <a:cs typeface="Lato"/>
              </a:rPr>
              <a:t> d’être </a:t>
            </a:r>
            <a:r>
              <a:rPr lang="en-US" sz="1600" err="1">
                <a:latin typeface="Arial"/>
                <a:ea typeface="Lato"/>
                <a:cs typeface="Lato"/>
              </a:rPr>
              <a:t>fidèle</a:t>
            </a:r>
            <a:r>
              <a:rPr lang="en-US" sz="1600" dirty="0">
                <a:latin typeface="Arial"/>
                <a:ea typeface="Lato"/>
                <a:cs typeface="Lato"/>
              </a:rPr>
              <a:t> aux engagements de </a:t>
            </a:r>
            <a:r>
              <a:rPr lang="en-US" sz="1600" err="1">
                <a:latin typeface="Arial"/>
                <a:ea typeface="Lato"/>
                <a:cs typeface="Lato"/>
              </a:rPr>
              <a:t>ces</a:t>
            </a:r>
            <a:r>
              <a:rPr lang="en-US" sz="1600" dirty="0">
                <a:latin typeface="Arial"/>
                <a:ea typeface="Lato"/>
                <a:cs typeface="Lato"/>
              </a:rPr>
              <a:t> vies qui se </a:t>
            </a:r>
            <a:r>
              <a:rPr lang="en-US" sz="1600" err="1">
                <a:latin typeface="Arial"/>
                <a:ea typeface="Lato"/>
                <a:cs typeface="Lato"/>
              </a:rPr>
              <a:t>sont</a:t>
            </a:r>
            <a:r>
              <a:rPr lang="en-US" sz="1600" dirty="0">
                <a:latin typeface="Arial"/>
                <a:ea typeface="Lato"/>
                <a:cs typeface="Lato"/>
              </a:rPr>
              <a:t> </a:t>
            </a:r>
            <a:r>
              <a:rPr lang="en-US" sz="1600" err="1">
                <a:latin typeface="Arial"/>
                <a:ea typeface="Lato"/>
                <a:cs typeface="Lato"/>
              </a:rPr>
              <a:t>achevées</a:t>
            </a:r>
            <a:r>
              <a:rPr lang="en-US" sz="1600" dirty="0">
                <a:latin typeface="Arial"/>
                <a:ea typeface="Lato"/>
                <a:cs typeface="Lato"/>
              </a:rPr>
              <a:t>.</a:t>
            </a:r>
          </a:p>
          <a:p>
            <a:endParaRPr lang="en-US"/>
          </a:p>
        </p:txBody>
      </p:sp>
    </p:spTree>
    <p:extLst>
      <p:ext uri="{BB962C8B-B14F-4D97-AF65-F5344CB8AC3E}">
        <p14:creationId xmlns:p14="http://schemas.microsoft.com/office/powerpoint/2010/main" val="23975301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96723C-CC97-2D19-C2C1-0F1B40DBEAE7}"/>
              </a:ext>
            </a:extLst>
          </p:cNvPr>
          <p:cNvSpPr txBox="1"/>
          <p:nvPr/>
        </p:nvSpPr>
        <p:spPr>
          <a:xfrm>
            <a:off x="900023" y="612476"/>
            <a:ext cx="10391954"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Est-</a:t>
            </a:r>
            <a:r>
              <a:rPr lang="en-US" b="1" dirty="0" err="1">
                <a:latin typeface="Arial"/>
                <a:cs typeface="Arial"/>
              </a:rPr>
              <a:t>ce</a:t>
            </a:r>
            <a:r>
              <a:rPr lang="en-US" b="1" dirty="0">
                <a:latin typeface="Arial"/>
                <a:cs typeface="Arial"/>
              </a:rPr>
              <a:t> difficile de bien </a:t>
            </a:r>
            <a:r>
              <a:rPr lang="en-US" b="1" dirty="0" err="1">
                <a:latin typeface="Arial"/>
                <a:cs typeface="Arial"/>
              </a:rPr>
              <a:t>calibrer</a:t>
            </a:r>
            <a:r>
              <a:rPr lang="en-US" b="1" dirty="0">
                <a:latin typeface="Arial"/>
                <a:cs typeface="Arial"/>
              </a:rPr>
              <a:t> le format ? Trop court </a:t>
            </a:r>
            <a:r>
              <a:rPr lang="en-US" b="1" dirty="0" err="1">
                <a:latin typeface="Arial"/>
                <a:cs typeface="Arial"/>
              </a:rPr>
              <a:t>ou</a:t>
            </a:r>
            <a:r>
              <a:rPr lang="en-US" b="1" dirty="0">
                <a:latin typeface="Arial"/>
                <a:cs typeface="Arial"/>
              </a:rPr>
              <a:t> trop long ? </a:t>
            </a:r>
          </a:p>
        </p:txBody>
      </p:sp>
      <p:sp>
        <p:nvSpPr>
          <p:cNvPr id="3" name="ZoneTexte 2">
            <a:extLst>
              <a:ext uri="{FF2B5EF4-FFF2-40B4-BE49-F238E27FC236}">
                <a16:creationId xmlns:a16="http://schemas.microsoft.com/office/drawing/2014/main" id="{C44AE70A-70AD-EC75-5130-85C1A0453607}"/>
              </a:ext>
            </a:extLst>
          </p:cNvPr>
          <p:cNvSpPr txBox="1"/>
          <p:nvPr/>
        </p:nvSpPr>
        <p:spPr>
          <a:xfrm>
            <a:off x="900023" y="1316966"/>
            <a:ext cx="1079452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latin typeface="Arial"/>
                <a:ea typeface="Lato"/>
                <a:cs typeface="Lato"/>
              </a:rPr>
              <a:t>F. V. :</a:t>
            </a:r>
            <a:r>
              <a:rPr lang="fr-FR" sz="1600" dirty="0">
                <a:latin typeface="Arial"/>
                <a:ea typeface="Lato"/>
                <a:cs typeface="Lato"/>
              </a:rPr>
              <a:t> Certains événements imposent le format, un colloque de 15 minutes par exemple. En revanche, lorsque l’entreprise nous laisse le choix du format, c’est plutôt du sur-mesure :  tout dépend de l’auditoire, du contexte et des enjeux. </a:t>
            </a:r>
            <a:r>
              <a:rPr lang="fr-FR" sz="1600" b="1" dirty="0">
                <a:latin typeface="Arial"/>
                <a:ea typeface="Lato"/>
                <a:cs typeface="Lato"/>
              </a:rPr>
              <a:t>Encore une fois, écrire à la place d’un autre revient à s’adapter en permanence.</a:t>
            </a:r>
            <a:r>
              <a:rPr lang="fr-FR" sz="1600" dirty="0">
                <a:latin typeface="Arial"/>
                <a:ea typeface="Lato"/>
                <a:cs typeface="Lato"/>
              </a:rPr>
              <a:t> Je constate par ailleurs que la durée des événements ainsi que celle des discours tend à se raccourcir avec le temps, surtout dans le secteur privé.</a:t>
            </a:r>
          </a:p>
          <a:p>
            <a:endParaRPr lang="fr-FR" sz="1600" dirty="0">
              <a:latin typeface="Arial"/>
              <a:ea typeface="Lato"/>
              <a:cs typeface="Lato"/>
            </a:endParaRPr>
          </a:p>
          <a:p>
            <a:r>
              <a:rPr lang="fr-FR" sz="1600" b="1" dirty="0">
                <a:latin typeface="Arial"/>
                <a:ea typeface="Lato"/>
                <a:cs typeface="Lato"/>
              </a:rPr>
              <a:t>E-B. L. :</a:t>
            </a:r>
            <a:r>
              <a:rPr lang="fr-FR" sz="1600" dirty="0">
                <a:latin typeface="Arial"/>
                <a:ea typeface="Lato"/>
                <a:cs typeface="Lato"/>
              </a:rPr>
              <a:t> Effectivement, les discours sont de plus en plus courts, mais aussi de plus en plus nombreux. Comparez les prises de parole du général de Gaulle à celles d’Emmanuel Macron et vous verrez. </a:t>
            </a:r>
            <a:r>
              <a:rPr lang="fr-FR" sz="1600" b="1" dirty="0">
                <a:latin typeface="Arial"/>
                <a:ea typeface="Lato"/>
                <a:cs typeface="Lato"/>
              </a:rPr>
              <a:t>Il faut cependant que le discours reste une respiration, un moment en suspension du temps bousculé et accéléré de notre époque. </a:t>
            </a:r>
            <a:r>
              <a:rPr lang="fr-FR" sz="1600" dirty="0">
                <a:latin typeface="Arial"/>
                <a:ea typeface="Lato"/>
                <a:cs typeface="Lato"/>
              </a:rPr>
              <a:t>C’est la raison pour laquelle je suis partisan des formats courts, qui ont le temps d’installer un peu de complexité, tout en allant à l’essentiel. En 7 minutes par exemple, il est possible de poser des sujets de fond, en sacrifiant certes l’exhaustivité, mais en conservant de la nuance. Les longs discours ont davantage une fonction de rapports d’activités, qui peuvent avoir leur intérêt et leur pertinence, face à des actionnaires, comme face à des Etats membres. Encore faut-il être capable de calibrer au mieux la durée. Sur ce sujet, pas de miracle, il faut mesurer le débit de paroles de celui pour qui nous écrivons. </a:t>
            </a:r>
          </a:p>
        </p:txBody>
      </p:sp>
    </p:spTree>
    <p:extLst>
      <p:ext uri="{BB962C8B-B14F-4D97-AF65-F5344CB8AC3E}">
        <p14:creationId xmlns:p14="http://schemas.microsoft.com/office/powerpoint/2010/main" val="2251388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AA492A-49C7-4D43-9616-048F9C470098}"/>
              </a:ext>
            </a:extLst>
          </p:cNvPr>
          <p:cNvSpPr/>
          <p:nvPr/>
        </p:nvSpPr>
        <p:spPr>
          <a:xfrm>
            <a:off x="7091903" y="1925381"/>
            <a:ext cx="4358630" cy="253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tx1"/>
                </a:solidFill>
                <a:latin typeface="Helvetica" pitchFamily="2" charset="0"/>
              </a:rPr>
              <a:t>Un bon discours ne doit être basé sur rien tout en donnant l’impression d’être </a:t>
            </a:r>
            <a:r>
              <a:rPr lang="fr-FR" sz="3200" b="1" i="1" dirty="0">
                <a:solidFill>
                  <a:srgbClr val="FF0000"/>
                </a:solidFill>
                <a:latin typeface="Helvetica" pitchFamily="2" charset="0"/>
              </a:rPr>
              <a:t>basé sur tout</a:t>
            </a:r>
            <a:endParaRPr lang="fr-FR" sz="6000" b="1" i="1" dirty="0">
              <a:solidFill>
                <a:srgbClr val="FF0000"/>
              </a:solidFill>
              <a:latin typeface="Helvetica" pitchFamily="2" charset="0"/>
              <a:cs typeface="Arial" panose="020B0604020202020204" pitchFamily="34" charset="0"/>
            </a:endParaRPr>
          </a:p>
        </p:txBody>
      </p:sp>
      <p:pic>
        <p:nvPicPr>
          <p:cNvPr id="1028" name="Picture 4" descr="e-ruiz.com/wp-content/uploads/2017/08/ouvrir-gu...">
            <a:extLst>
              <a:ext uri="{FF2B5EF4-FFF2-40B4-BE49-F238E27FC236}">
                <a16:creationId xmlns:a16="http://schemas.microsoft.com/office/drawing/2014/main" id="{9F865568-7828-1244-A016-245E3DC96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847" y="1751379"/>
            <a:ext cx="853440" cy="676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ruiz.com/wp-content/uploads/2017/08/ouvrir-gu...">
            <a:extLst>
              <a:ext uri="{FF2B5EF4-FFF2-40B4-BE49-F238E27FC236}">
                <a16:creationId xmlns:a16="http://schemas.microsoft.com/office/drawing/2014/main" id="{F3CF0722-DF3F-3941-A544-AB7A5B82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999119" y="4055720"/>
            <a:ext cx="853440" cy="67610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8264F5F6-44B0-7E48-B2CA-31152BC79DA9}"/>
              </a:ext>
            </a:extLst>
          </p:cNvPr>
          <p:cNvSpPr txBox="1"/>
          <p:nvPr/>
        </p:nvSpPr>
        <p:spPr>
          <a:xfrm>
            <a:off x="6136985" y="6063814"/>
            <a:ext cx="6098344" cy="369332"/>
          </a:xfrm>
          <a:prstGeom prst="rect">
            <a:avLst/>
          </a:prstGeom>
          <a:noFill/>
        </p:spPr>
        <p:txBody>
          <a:bodyPr wrap="square">
            <a:spAutoFit/>
          </a:bodyPr>
          <a:lstStyle/>
          <a:p>
            <a:pPr algn="ctr"/>
            <a:r>
              <a:rPr lang="fr-FR" b="1" dirty="0">
                <a:solidFill>
                  <a:schemeClr val="tx1">
                    <a:lumMod val="85000"/>
                    <a:lumOff val="15000"/>
                  </a:schemeClr>
                </a:solidFill>
                <a:latin typeface="Helvetica" pitchFamily="2" charset="0"/>
              </a:rPr>
              <a:t>Pierre Dac</a:t>
            </a:r>
          </a:p>
        </p:txBody>
      </p:sp>
      <p:sp>
        <p:nvSpPr>
          <p:cNvPr id="7" name="ZoneTexte 6">
            <a:extLst>
              <a:ext uri="{FF2B5EF4-FFF2-40B4-BE49-F238E27FC236}">
                <a16:creationId xmlns:a16="http://schemas.microsoft.com/office/drawing/2014/main" id="{B9CD9405-9187-5547-A259-CF28D732A0D3}"/>
              </a:ext>
            </a:extLst>
          </p:cNvPr>
          <p:cNvSpPr txBox="1"/>
          <p:nvPr/>
        </p:nvSpPr>
        <p:spPr>
          <a:xfrm>
            <a:off x="5922498" y="-267286"/>
            <a:ext cx="184731" cy="369332"/>
          </a:xfrm>
          <a:prstGeom prst="rect">
            <a:avLst/>
          </a:prstGeom>
          <a:noFill/>
        </p:spPr>
        <p:txBody>
          <a:bodyPr wrap="none" rtlCol="0">
            <a:spAutoFit/>
          </a:bodyPr>
          <a:lstStyle/>
          <a:p>
            <a:endParaRPr lang="fr-FR" dirty="0"/>
          </a:p>
        </p:txBody>
      </p:sp>
      <p:sp>
        <p:nvSpPr>
          <p:cNvPr id="11" name="Rectangle 10">
            <a:extLst>
              <a:ext uri="{FF2B5EF4-FFF2-40B4-BE49-F238E27FC236}">
                <a16:creationId xmlns:a16="http://schemas.microsoft.com/office/drawing/2014/main" id="{9D9906A3-CF2E-4146-811F-F2146DFE3817}"/>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C222EA2B-8972-CE48-B4C1-56D847A723BB}"/>
              </a:ext>
            </a:extLst>
          </p:cNvPr>
          <p:cNvPicPr>
            <a:picLocks noChangeAspect="1"/>
          </p:cNvPicPr>
          <p:nvPr/>
        </p:nvPicPr>
        <p:blipFill>
          <a:blip r:embed="rId3"/>
          <a:stretch>
            <a:fillRect/>
          </a:stretch>
        </p:blipFill>
        <p:spPr>
          <a:xfrm>
            <a:off x="158351" y="6187888"/>
            <a:ext cx="591472" cy="522257"/>
          </a:xfrm>
          <a:prstGeom prst="rect">
            <a:avLst/>
          </a:prstGeom>
        </p:spPr>
      </p:pic>
      <p:pic>
        <p:nvPicPr>
          <p:cNvPr id="7170" name="Picture 2">
            <a:extLst>
              <a:ext uri="{FF2B5EF4-FFF2-40B4-BE49-F238E27FC236}">
                <a16:creationId xmlns:a16="http://schemas.microsoft.com/office/drawing/2014/main" id="{3A9782B6-FCFD-C14F-88E0-641F2C01EF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06" r="34905"/>
          <a:stretch/>
        </p:blipFill>
        <p:spPr bwMode="auto">
          <a:xfrm>
            <a:off x="908173" y="0"/>
            <a:ext cx="50704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935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48.jpeg">
            <a:extLst>
              <a:ext uri="{FF2B5EF4-FFF2-40B4-BE49-F238E27FC236}">
                <a16:creationId xmlns:a16="http://schemas.microsoft.com/office/drawing/2014/main" id="{65311BEC-A4A0-4AC6-8BEA-29D2D0DDA556}"/>
              </a:ext>
            </a:extLst>
          </p:cNvPr>
          <p:cNvPicPr/>
          <p:nvPr/>
        </p:nvPicPr>
        <p:blipFill rotWithShape="1">
          <a:blip r:embed="rId2" cstate="print"/>
          <a:srcRect t="16420" b="7317"/>
          <a:stretch/>
        </p:blipFill>
        <p:spPr>
          <a:xfrm flipH="1">
            <a:off x="428" y="241"/>
            <a:ext cx="12191144" cy="6857519"/>
          </a:xfrm>
          <a:prstGeom prst="rect">
            <a:avLst/>
          </a:prstGeom>
        </p:spPr>
      </p:pic>
      <p:grpSp>
        <p:nvGrpSpPr>
          <p:cNvPr id="3" name="Groupe 2">
            <a:extLst>
              <a:ext uri="{FF2B5EF4-FFF2-40B4-BE49-F238E27FC236}">
                <a16:creationId xmlns:a16="http://schemas.microsoft.com/office/drawing/2014/main" id="{88FE637A-E2BE-4E07-B95F-55EC7E998602}"/>
              </a:ext>
            </a:extLst>
          </p:cNvPr>
          <p:cNvGrpSpPr/>
          <p:nvPr/>
        </p:nvGrpSpPr>
        <p:grpSpPr>
          <a:xfrm>
            <a:off x="1750891" y="2299693"/>
            <a:ext cx="5484956" cy="2351068"/>
            <a:chOff x="826560" y="496793"/>
            <a:chExt cx="5485341" cy="2351233"/>
          </a:xfrm>
        </p:grpSpPr>
        <p:sp>
          <p:nvSpPr>
            <p:cNvPr id="16" name="Rectangle 15"/>
            <p:cNvSpPr/>
            <p:nvPr/>
          </p:nvSpPr>
          <p:spPr>
            <a:xfrm>
              <a:off x="826560" y="746763"/>
              <a:ext cx="5485341" cy="1851295"/>
            </a:xfrm>
            <a:prstGeom prst="rect">
              <a:avLst/>
            </a:prstGeom>
            <a:solidFill>
              <a:srgbClr val="FFFFFF">
                <a:alpha val="90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179" lvl="1" defTabSz="914358">
                <a:defRPr/>
              </a:pPr>
              <a:endParaRPr lang="en-US" sz="3733" b="1">
                <a:solidFill>
                  <a:srgbClr val="6C4DF4"/>
                </a:solidFill>
                <a:latin typeface="Raleway"/>
                <a:cs typeface="Raleway"/>
              </a:endParaRPr>
            </a:p>
            <a:p>
              <a:pPr marL="457179" lvl="1" defTabSz="914358">
                <a:lnSpc>
                  <a:spcPct val="140000"/>
                </a:lnSpc>
                <a:defRPr/>
              </a:pPr>
              <a:endParaRPr lang="en-US" sz="533" b="1">
                <a:solidFill>
                  <a:prstClr val="white"/>
                </a:solidFill>
                <a:latin typeface="Raleway"/>
                <a:cs typeface="Raleway"/>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60" y="496793"/>
              <a:ext cx="1816863" cy="2351233"/>
            </a:xfrm>
            <a:prstGeom prst="rect">
              <a:avLst/>
            </a:prstGeom>
          </p:spPr>
        </p:pic>
        <p:sp>
          <p:nvSpPr>
            <p:cNvPr id="18" name="Rectangle 17"/>
            <p:cNvSpPr/>
            <p:nvPr/>
          </p:nvSpPr>
          <p:spPr>
            <a:xfrm>
              <a:off x="2168992" y="851673"/>
              <a:ext cx="4142909" cy="1651787"/>
            </a:xfrm>
            <a:prstGeom prst="rect">
              <a:avLst/>
            </a:prstGeom>
          </p:spPr>
          <p:txBody>
            <a:bodyPr wrap="square">
              <a:spAutoFit/>
            </a:bodyPr>
            <a:lstStyle/>
            <a:p>
              <a:pPr marL="457179" lvl="1" defTabSz="914358">
                <a:defRPr/>
              </a:pPr>
              <a:endParaRPr lang="fr-FR" sz="133">
                <a:solidFill>
                  <a:srgbClr val="FF0000"/>
                </a:solidFill>
                <a:latin typeface="Raleway"/>
                <a:cs typeface="Raleway"/>
              </a:endParaRPr>
            </a:p>
            <a:p>
              <a:pPr marL="457179" lvl="1" defTabSz="914358">
                <a:defRPr/>
              </a:pPr>
              <a:r>
                <a:rPr lang="fr-FR" sz="4800">
                  <a:solidFill>
                    <a:srgbClr val="000000"/>
                  </a:solidFill>
                  <a:latin typeface="Raleway"/>
                  <a:cs typeface="Raleway"/>
                </a:rPr>
                <a:t>ACCÉLÉREZ</a:t>
              </a:r>
              <a:r>
                <a:rPr lang="fr-FR" sz="3200">
                  <a:solidFill>
                    <a:srgbClr val="000000"/>
                  </a:solidFill>
                  <a:latin typeface="Raleway"/>
                  <a:cs typeface="Raleway"/>
                </a:rPr>
                <a:t> </a:t>
              </a:r>
            </a:p>
            <a:p>
              <a:pPr marL="457179" lvl="1" defTabSz="914358">
                <a:defRPr/>
              </a:pPr>
              <a:r>
                <a:rPr lang="fr-FR" sz="2000">
                  <a:solidFill>
                    <a:srgbClr val="FF0000"/>
                  </a:solidFill>
                  <a:latin typeface="Raleway"/>
                  <a:cs typeface="Raleway"/>
                </a:rPr>
                <a:t>AVEC  LE   CLUB   DES</a:t>
              </a:r>
            </a:p>
            <a:p>
              <a:pPr marL="457179" lvl="1" defTabSz="914358">
                <a:defRPr/>
              </a:pPr>
              <a:r>
                <a:rPr lang="fr-FR" sz="3200">
                  <a:solidFill>
                    <a:srgbClr val="FF0000"/>
                  </a:solidFill>
                  <a:latin typeface="Raleway"/>
                  <a:cs typeface="Raleway"/>
                </a:rPr>
                <a:t>COMMUNICANTS</a:t>
              </a:r>
              <a:endParaRPr lang="fr-FR" sz="2533">
                <a:solidFill>
                  <a:srgbClr val="FF0000"/>
                </a:solidFill>
                <a:latin typeface="Raleway"/>
                <a:cs typeface="Raleway"/>
              </a:endParaRPr>
            </a:p>
          </p:txBody>
        </p:sp>
      </p:grpSp>
    </p:spTree>
    <p:extLst>
      <p:ext uri="{BB962C8B-B14F-4D97-AF65-F5344CB8AC3E}">
        <p14:creationId xmlns:p14="http://schemas.microsoft.com/office/powerpoint/2010/main" val="4214468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AA492A-49C7-4D43-9616-048F9C470098}"/>
              </a:ext>
            </a:extLst>
          </p:cNvPr>
          <p:cNvSpPr/>
          <p:nvPr/>
        </p:nvSpPr>
        <p:spPr>
          <a:xfrm>
            <a:off x="7148814" y="1689756"/>
            <a:ext cx="4358630" cy="253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i="1" dirty="0">
                <a:solidFill>
                  <a:schemeClr val="tx1"/>
                </a:solidFill>
                <a:latin typeface="Helvetica" pitchFamily="2" charset="0"/>
              </a:rPr>
              <a:t>La communication requiert </a:t>
            </a:r>
            <a:br>
              <a:rPr lang="fr-FR" sz="3200" i="1" dirty="0">
                <a:solidFill>
                  <a:schemeClr val="tx1"/>
                </a:solidFill>
                <a:latin typeface="Helvetica" pitchFamily="2" charset="0"/>
              </a:rPr>
            </a:br>
            <a:r>
              <a:rPr lang="fr-FR" sz="6600" b="1" i="1" dirty="0">
                <a:solidFill>
                  <a:srgbClr val="FF0000"/>
                </a:solidFill>
                <a:latin typeface="Helvetica" pitchFamily="2" charset="0"/>
              </a:rPr>
              <a:t>25% </a:t>
            </a:r>
            <a:br>
              <a:rPr lang="fr-FR" sz="3200" i="1" dirty="0">
                <a:solidFill>
                  <a:schemeClr val="tx1"/>
                </a:solidFill>
                <a:latin typeface="Helvetica" pitchFamily="2" charset="0"/>
              </a:rPr>
            </a:br>
            <a:r>
              <a:rPr lang="fr-FR" sz="3200" i="1" dirty="0">
                <a:solidFill>
                  <a:schemeClr val="tx1"/>
                </a:solidFill>
                <a:latin typeface="Helvetica" pitchFamily="2" charset="0"/>
              </a:rPr>
              <a:t>du temps d’un dirigeant</a:t>
            </a:r>
            <a:endParaRPr lang="fr-FR" sz="6000" b="1" i="1" dirty="0">
              <a:solidFill>
                <a:schemeClr val="tx1"/>
              </a:solidFill>
              <a:latin typeface="Helvetica" pitchFamily="2" charset="0"/>
              <a:cs typeface="Arial" panose="020B0604020202020204" pitchFamily="34" charset="0"/>
            </a:endParaRPr>
          </a:p>
        </p:txBody>
      </p:sp>
      <p:pic>
        <p:nvPicPr>
          <p:cNvPr id="1028" name="Picture 4" descr="e-ruiz.com/wp-content/uploads/2017/08/ouvrir-gu...">
            <a:extLst>
              <a:ext uri="{FF2B5EF4-FFF2-40B4-BE49-F238E27FC236}">
                <a16:creationId xmlns:a16="http://schemas.microsoft.com/office/drawing/2014/main" id="{9F865568-7828-1244-A016-245E3DC96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759" y="1159838"/>
            <a:ext cx="853440" cy="676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ruiz.com/wp-content/uploads/2017/08/ouvrir-gu...">
            <a:extLst>
              <a:ext uri="{FF2B5EF4-FFF2-40B4-BE49-F238E27FC236}">
                <a16:creationId xmlns:a16="http://schemas.microsoft.com/office/drawing/2014/main" id="{F3CF0722-DF3F-3941-A544-AB7A5B82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868500" y="4076417"/>
            <a:ext cx="853440" cy="67610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8264F5F6-44B0-7E48-B2CA-31152BC79DA9}"/>
              </a:ext>
            </a:extLst>
          </p:cNvPr>
          <p:cNvSpPr txBox="1"/>
          <p:nvPr/>
        </p:nvSpPr>
        <p:spPr>
          <a:xfrm>
            <a:off x="6136985" y="5527782"/>
            <a:ext cx="6098344" cy="923330"/>
          </a:xfrm>
          <a:prstGeom prst="rect">
            <a:avLst/>
          </a:prstGeom>
          <a:noFill/>
        </p:spPr>
        <p:txBody>
          <a:bodyPr wrap="square">
            <a:spAutoFit/>
          </a:bodyPr>
          <a:lstStyle/>
          <a:p>
            <a:pPr algn="ctr"/>
            <a:r>
              <a:rPr lang="fr-FR" b="1" dirty="0">
                <a:solidFill>
                  <a:schemeClr val="tx1">
                    <a:lumMod val="85000"/>
                    <a:lumOff val="15000"/>
                  </a:schemeClr>
                </a:solidFill>
                <a:latin typeface="Helvetica" pitchFamily="2" charset="0"/>
              </a:rPr>
              <a:t>Chester Barnard </a:t>
            </a:r>
          </a:p>
          <a:p>
            <a:pPr algn="ctr"/>
            <a:r>
              <a:rPr lang="fr-FR" dirty="0">
                <a:solidFill>
                  <a:schemeClr val="tx1">
                    <a:lumMod val="85000"/>
                    <a:lumOff val="15000"/>
                  </a:schemeClr>
                </a:solidFill>
                <a:latin typeface="Helvetica" pitchFamily="2" charset="0"/>
              </a:rPr>
              <a:t>théoricien du management et des organisations, </a:t>
            </a:r>
            <a:br>
              <a:rPr lang="fr-FR" dirty="0">
                <a:solidFill>
                  <a:schemeClr val="tx1">
                    <a:lumMod val="85000"/>
                    <a:lumOff val="15000"/>
                  </a:schemeClr>
                </a:solidFill>
                <a:latin typeface="Helvetica" pitchFamily="2" charset="0"/>
              </a:rPr>
            </a:br>
            <a:r>
              <a:rPr lang="fr-FR" dirty="0">
                <a:solidFill>
                  <a:schemeClr val="tx1">
                    <a:lumMod val="85000"/>
                    <a:lumOff val="15000"/>
                  </a:schemeClr>
                </a:solidFill>
                <a:latin typeface="Helvetica" pitchFamily="2" charset="0"/>
              </a:rPr>
              <a:t>dans The </a:t>
            </a:r>
            <a:r>
              <a:rPr lang="fr-FR" dirty="0" err="1">
                <a:solidFill>
                  <a:schemeClr val="tx1">
                    <a:lumMod val="85000"/>
                    <a:lumOff val="15000"/>
                  </a:schemeClr>
                </a:solidFill>
                <a:latin typeface="Helvetica" pitchFamily="2" charset="0"/>
              </a:rPr>
              <a:t>Functions</a:t>
            </a:r>
            <a:r>
              <a:rPr lang="fr-FR" dirty="0">
                <a:solidFill>
                  <a:schemeClr val="tx1">
                    <a:lumMod val="85000"/>
                    <a:lumOff val="15000"/>
                  </a:schemeClr>
                </a:solidFill>
                <a:latin typeface="Helvetica" pitchFamily="2" charset="0"/>
              </a:rPr>
              <a:t> of </a:t>
            </a:r>
            <a:r>
              <a:rPr lang="fr-FR" dirty="0" err="1">
                <a:solidFill>
                  <a:schemeClr val="tx1">
                    <a:lumMod val="85000"/>
                    <a:lumOff val="15000"/>
                  </a:schemeClr>
                </a:solidFill>
                <a:latin typeface="Helvetica" pitchFamily="2" charset="0"/>
              </a:rPr>
              <a:t>Executive</a:t>
            </a:r>
            <a:r>
              <a:rPr lang="fr-FR" dirty="0">
                <a:solidFill>
                  <a:schemeClr val="tx1">
                    <a:lumMod val="85000"/>
                    <a:lumOff val="15000"/>
                  </a:schemeClr>
                </a:solidFill>
                <a:latin typeface="Helvetica" pitchFamily="2" charset="0"/>
              </a:rPr>
              <a:t>.</a:t>
            </a:r>
          </a:p>
        </p:txBody>
      </p:sp>
      <p:sp>
        <p:nvSpPr>
          <p:cNvPr id="7" name="ZoneTexte 6">
            <a:extLst>
              <a:ext uri="{FF2B5EF4-FFF2-40B4-BE49-F238E27FC236}">
                <a16:creationId xmlns:a16="http://schemas.microsoft.com/office/drawing/2014/main" id="{B9CD9405-9187-5547-A259-CF28D732A0D3}"/>
              </a:ext>
            </a:extLst>
          </p:cNvPr>
          <p:cNvSpPr txBox="1"/>
          <p:nvPr/>
        </p:nvSpPr>
        <p:spPr>
          <a:xfrm>
            <a:off x="5922498" y="-267286"/>
            <a:ext cx="184731" cy="369332"/>
          </a:xfrm>
          <a:prstGeom prst="rect">
            <a:avLst/>
          </a:prstGeom>
          <a:noFill/>
        </p:spPr>
        <p:txBody>
          <a:bodyPr wrap="none" rtlCol="0">
            <a:spAutoFit/>
          </a:bodyPr>
          <a:lstStyle/>
          <a:p>
            <a:endParaRPr lang="fr-FR" dirty="0"/>
          </a:p>
        </p:txBody>
      </p:sp>
      <p:sp>
        <p:nvSpPr>
          <p:cNvPr id="11" name="Rectangle 10">
            <a:extLst>
              <a:ext uri="{FF2B5EF4-FFF2-40B4-BE49-F238E27FC236}">
                <a16:creationId xmlns:a16="http://schemas.microsoft.com/office/drawing/2014/main" id="{9D9906A3-CF2E-4146-811F-F2146DFE3817}"/>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C222EA2B-8972-CE48-B4C1-56D847A723BB}"/>
              </a:ext>
            </a:extLst>
          </p:cNvPr>
          <p:cNvPicPr>
            <a:picLocks noChangeAspect="1"/>
          </p:cNvPicPr>
          <p:nvPr/>
        </p:nvPicPr>
        <p:blipFill>
          <a:blip r:embed="rId3"/>
          <a:stretch>
            <a:fillRect/>
          </a:stretch>
        </p:blipFill>
        <p:spPr>
          <a:xfrm>
            <a:off x="158351" y="6187888"/>
            <a:ext cx="591472" cy="522257"/>
          </a:xfrm>
          <a:prstGeom prst="rect">
            <a:avLst/>
          </a:prstGeom>
        </p:spPr>
      </p:pic>
      <p:pic>
        <p:nvPicPr>
          <p:cNvPr id="4102" name="Picture 6" descr="Chester I. Barnard | Edições Sílabo">
            <a:extLst>
              <a:ext uri="{FF2B5EF4-FFF2-40B4-BE49-F238E27FC236}">
                <a16:creationId xmlns:a16="http://schemas.microsoft.com/office/drawing/2014/main" id="{55EB07D5-97F9-0F41-9BEA-4B9DB1E70B6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5000" t="4095" r="11935" b="23126"/>
          <a:stretch/>
        </p:blipFill>
        <p:spPr bwMode="auto">
          <a:xfrm>
            <a:off x="897703" y="0"/>
            <a:ext cx="5157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2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2"/>
          <a:stretch>
            <a:fillRect/>
          </a:stretch>
        </p:blipFill>
        <p:spPr>
          <a:xfrm>
            <a:off x="158351" y="6187888"/>
            <a:ext cx="591472" cy="522257"/>
          </a:xfrm>
          <a:prstGeom prst="rect">
            <a:avLst/>
          </a:prstGeom>
        </p:spPr>
      </p:pic>
      <p:sp>
        <p:nvSpPr>
          <p:cNvPr id="12" name="ZoneTexte 11">
            <a:extLst>
              <a:ext uri="{FF2B5EF4-FFF2-40B4-BE49-F238E27FC236}">
                <a16:creationId xmlns:a16="http://schemas.microsoft.com/office/drawing/2014/main" id="{F4D3A010-40BE-9545-93C7-FFEDD7619A30}"/>
              </a:ext>
            </a:extLst>
          </p:cNvPr>
          <p:cNvSpPr txBox="1"/>
          <p:nvPr/>
        </p:nvSpPr>
        <p:spPr>
          <a:xfrm>
            <a:off x="2609426" y="520015"/>
            <a:ext cx="7577934" cy="707886"/>
          </a:xfrm>
          <a:prstGeom prst="rect">
            <a:avLst/>
          </a:prstGeom>
          <a:solidFill>
            <a:srgbClr val="FF3E3F"/>
          </a:solidFill>
        </p:spPr>
        <p:txBody>
          <a:bodyPr wrap="square" rtlCol="0">
            <a:spAutoFit/>
          </a:bodyPr>
          <a:lstStyle/>
          <a:p>
            <a:pPr algn="ctr"/>
            <a:r>
              <a:rPr lang="fr-FR" sz="4000" dirty="0">
                <a:solidFill>
                  <a:schemeClr val="bg1"/>
                </a:solidFill>
                <a:latin typeface="Helvetica" panose="020B0604020202020204" pitchFamily="34" charset="0"/>
                <a:cs typeface="Helvetica" panose="020B0604020202020204" pitchFamily="34" charset="0"/>
              </a:rPr>
              <a:t>Des concepts théoriques…</a:t>
            </a:r>
          </a:p>
        </p:txBody>
      </p:sp>
      <p:pic>
        <p:nvPicPr>
          <p:cNvPr id="2050" name="Picture 2" descr="L'ordre du discours - Blanche - GALLIMARD - Site Gallimard">
            <a:extLst>
              <a:ext uri="{FF2B5EF4-FFF2-40B4-BE49-F238E27FC236}">
                <a16:creationId xmlns:a16="http://schemas.microsoft.com/office/drawing/2014/main" id="{C982FC1A-8182-D541-978F-9C2CB4005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858" y="2218809"/>
            <a:ext cx="2271136" cy="35653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and dire, c'est faire - broché - John Langshaw Austin - Achat Livre | fnac">
            <a:extLst>
              <a:ext uri="{FF2B5EF4-FFF2-40B4-BE49-F238E27FC236}">
                <a16:creationId xmlns:a16="http://schemas.microsoft.com/office/drawing/2014/main" id="{81EE3F0B-93A7-0C48-8834-AB7F2728C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031" y="2218809"/>
            <a:ext cx="2163941" cy="3565303"/>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a:extLst>
              <a:ext uri="{FF2B5EF4-FFF2-40B4-BE49-F238E27FC236}">
                <a16:creationId xmlns:a16="http://schemas.microsoft.com/office/drawing/2014/main" id="{4D5815E0-1BDC-E14F-928C-ABEE2E16783C}"/>
              </a:ext>
            </a:extLst>
          </p:cNvPr>
          <p:cNvSpPr txBox="1"/>
          <p:nvPr/>
        </p:nvSpPr>
        <p:spPr>
          <a:xfrm>
            <a:off x="9415457" y="2218809"/>
            <a:ext cx="2605369" cy="2862322"/>
          </a:xfrm>
          <a:prstGeom prst="rect">
            <a:avLst/>
          </a:prstGeom>
          <a:noFill/>
        </p:spPr>
        <p:txBody>
          <a:bodyPr wrap="square">
            <a:spAutoFit/>
          </a:bodyPr>
          <a:lstStyle/>
          <a:p>
            <a:r>
              <a:rPr lang="fr-FR" sz="2800" dirty="0">
                <a:solidFill>
                  <a:srgbClr val="FF0000"/>
                </a:solidFill>
                <a:latin typeface="Arial" panose="020B0604020202020204" pitchFamily="34" charset="0"/>
                <a:cs typeface="Arial" panose="020B0604020202020204" pitchFamily="34" charset="0"/>
              </a:rPr>
              <a:t>John L. </a:t>
            </a:r>
            <a:br>
              <a:rPr lang="fr-FR" sz="2800" dirty="0">
                <a:solidFill>
                  <a:srgbClr val="FF0000"/>
                </a:solidFill>
                <a:latin typeface="Arial" panose="020B0604020202020204" pitchFamily="34" charset="0"/>
                <a:cs typeface="Arial" panose="020B0604020202020204" pitchFamily="34" charset="0"/>
              </a:rPr>
            </a:br>
            <a:r>
              <a:rPr lang="fr-FR" sz="2800" dirty="0">
                <a:solidFill>
                  <a:srgbClr val="FF0000"/>
                </a:solidFill>
                <a:latin typeface="Arial" panose="020B0604020202020204" pitchFamily="34" charset="0"/>
                <a:cs typeface="Arial" panose="020B0604020202020204" pitchFamily="34" charset="0"/>
              </a:rPr>
              <a:t>Austin </a:t>
            </a:r>
          </a:p>
          <a:p>
            <a:endParaRPr lang="fr-FR" sz="2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endParaRPr lang="fr-FR" sz="2800" b="1" dirty="0">
              <a:latin typeface="Arial" panose="020B0604020202020204" pitchFamily="34" charset="0"/>
              <a:ea typeface="Times New Roman" panose="02020603050405020304" pitchFamily="18" charset="0"/>
              <a:cs typeface="Arial" panose="020B0604020202020204" pitchFamily="34" charset="0"/>
            </a:endParaRPr>
          </a:p>
          <a:p>
            <a:endParaRPr lang="fr-FR" sz="1100" b="1" dirty="0">
              <a:latin typeface="Arial" panose="020B0604020202020204" pitchFamily="34" charset="0"/>
              <a:ea typeface="Times New Roman" panose="02020603050405020304" pitchFamily="18" charset="0"/>
              <a:cs typeface="Arial" panose="020B0604020202020204" pitchFamily="34" charset="0"/>
            </a:endParaRPr>
          </a:p>
          <a:p>
            <a:r>
              <a:rPr lang="fr-FR" sz="2800" b="1" dirty="0">
                <a:latin typeface="Arial" panose="020B0604020202020204" pitchFamily="34" charset="0"/>
                <a:ea typeface="Times New Roman" panose="02020603050405020304" pitchFamily="18" charset="0"/>
                <a:cs typeface="Arial" panose="020B0604020202020204" pitchFamily="34" charset="0"/>
              </a:rPr>
              <a:t>Les </a:t>
            </a:r>
            <a:r>
              <a:rPr lang="fr-FR" sz="2800" b="1" dirty="0">
                <a:effectLst/>
                <a:latin typeface="Arial" panose="020B0604020202020204" pitchFamily="34" charset="0"/>
                <a:ea typeface="Times New Roman" panose="02020603050405020304" pitchFamily="18" charset="0"/>
                <a:cs typeface="Arial" panose="020B0604020202020204" pitchFamily="34" charset="0"/>
              </a:rPr>
              <a:t>énoncés performatifs</a:t>
            </a:r>
            <a:endParaRPr lang="fr-FR" sz="2800" b="1" dirty="0">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B5FF9E9C-9DB6-B540-9A56-22DBF8BE5D1E}"/>
              </a:ext>
            </a:extLst>
          </p:cNvPr>
          <p:cNvSpPr txBox="1"/>
          <p:nvPr/>
        </p:nvSpPr>
        <p:spPr>
          <a:xfrm>
            <a:off x="4213210" y="2218809"/>
            <a:ext cx="2605369" cy="2769989"/>
          </a:xfrm>
          <a:prstGeom prst="rect">
            <a:avLst/>
          </a:prstGeom>
          <a:noFill/>
        </p:spPr>
        <p:txBody>
          <a:bodyPr wrap="square">
            <a:spAutoFit/>
          </a:bodyPr>
          <a:lstStyle/>
          <a:p>
            <a:r>
              <a:rPr lang="fr-FR" sz="2800" dirty="0">
                <a:solidFill>
                  <a:srgbClr val="FF0000"/>
                </a:solidFill>
                <a:latin typeface="Arial" panose="020B0604020202020204" pitchFamily="34" charset="0"/>
                <a:cs typeface="Arial" panose="020B0604020202020204" pitchFamily="34" charset="0"/>
              </a:rPr>
              <a:t>Michel Foucault </a:t>
            </a:r>
          </a:p>
          <a:p>
            <a:endParaRPr lang="fr-FR" sz="2000" dirty="0">
              <a:solidFill>
                <a:srgbClr val="FF0000"/>
              </a:solidFill>
              <a:latin typeface="Arial" panose="020B0604020202020204" pitchFamily="34" charset="0"/>
              <a:cs typeface="Arial" panose="020B0604020202020204" pitchFamily="34" charset="0"/>
            </a:endParaRPr>
          </a:p>
          <a:p>
            <a:endParaRPr lang="fr-FR" sz="2800" b="1" dirty="0">
              <a:latin typeface="Arial" panose="020B0604020202020204" pitchFamily="34" charset="0"/>
              <a:ea typeface="Times New Roman" panose="02020603050405020304" pitchFamily="18" charset="0"/>
              <a:cs typeface="Arial" panose="020B0604020202020204" pitchFamily="34" charset="0"/>
            </a:endParaRPr>
          </a:p>
          <a:p>
            <a:endParaRPr lang="fr-FR" sz="1400" b="1" dirty="0">
              <a:latin typeface="Arial" panose="020B0604020202020204" pitchFamily="34" charset="0"/>
              <a:ea typeface="Times New Roman" panose="02020603050405020304" pitchFamily="18" charset="0"/>
              <a:cs typeface="Arial" panose="020B0604020202020204" pitchFamily="34" charset="0"/>
            </a:endParaRPr>
          </a:p>
          <a:p>
            <a:r>
              <a:rPr lang="fr-FR" sz="2800" b="1" dirty="0">
                <a:latin typeface="Arial" panose="020B0604020202020204" pitchFamily="34" charset="0"/>
                <a:ea typeface="Times New Roman" panose="02020603050405020304" pitchFamily="18" charset="0"/>
                <a:cs typeface="Arial" panose="020B0604020202020204" pitchFamily="34" charset="0"/>
              </a:rPr>
              <a:t>La biologie</a:t>
            </a:r>
            <a:br>
              <a:rPr lang="fr-FR" sz="2800" b="1" dirty="0">
                <a:latin typeface="Arial" panose="020B0604020202020204" pitchFamily="34" charset="0"/>
                <a:ea typeface="Times New Roman" panose="02020603050405020304" pitchFamily="18" charset="0"/>
                <a:cs typeface="Arial" panose="020B0604020202020204" pitchFamily="34" charset="0"/>
              </a:rPr>
            </a:br>
            <a:r>
              <a:rPr lang="fr-FR" sz="2800" b="1" dirty="0">
                <a:latin typeface="Arial" panose="020B0604020202020204" pitchFamily="34" charset="0"/>
                <a:ea typeface="Times New Roman" panose="02020603050405020304" pitchFamily="18" charset="0"/>
                <a:cs typeface="Arial" panose="020B0604020202020204" pitchFamily="34" charset="0"/>
              </a:rPr>
              <a:t>du discours</a:t>
            </a:r>
            <a:endParaRPr lang="fr-FR" sz="2800" b="1" dirty="0">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C862EC30-D0B6-8643-9192-440A82EFE68B}"/>
              </a:ext>
            </a:extLst>
          </p:cNvPr>
          <p:cNvCxnSpPr>
            <a:cxnSpLocks/>
          </p:cNvCxnSpPr>
          <p:nvPr/>
        </p:nvCxnSpPr>
        <p:spPr>
          <a:xfrm>
            <a:off x="9586631" y="3294321"/>
            <a:ext cx="53661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65A39329-8B8D-5E46-B7D1-33335494688B}"/>
              </a:ext>
            </a:extLst>
          </p:cNvPr>
          <p:cNvCxnSpPr>
            <a:cxnSpLocks/>
          </p:cNvCxnSpPr>
          <p:nvPr/>
        </p:nvCxnSpPr>
        <p:spPr>
          <a:xfrm>
            <a:off x="4316427" y="3331535"/>
            <a:ext cx="53661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67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2"/>
          <a:stretch>
            <a:fillRect/>
          </a:stretch>
        </p:blipFill>
        <p:spPr>
          <a:xfrm>
            <a:off x="158351" y="6187888"/>
            <a:ext cx="591472" cy="522257"/>
          </a:xfrm>
          <a:prstGeom prst="rect">
            <a:avLst/>
          </a:prstGeom>
        </p:spPr>
      </p:pic>
      <p:sp>
        <p:nvSpPr>
          <p:cNvPr id="12" name="ZoneTexte 11">
            <a:extLst>
              <a:ext uri="{FF2B5EF4-FFF2-40B4-BE49-F238E27FC236}">
                <a16:creationId xmlns:a16="http://schemas.microsoft.com/office/drawing/2014/main" id="{F4D3A010-40BE-9545-93C7-FFEDD7619A30}"/>
              </a:ext>
            </a:extLst>
          </p:cNvPr>
          <p:cNvSpPr txBox="1"/>
          <p:nvPr/>
        </p:nvSpPr>
        <p:spPr>
          <a:xfrm>
            <a:off x="2763495" y="520015"/>
            <a:ext cx="7708562" cy="707886"/>
          </a:xfrm>
          <a:prstGeom prst="rect">
            <a:avLst/>
          </a:prstGeom>
          <a:solidFill>
            <a:srgbClr val="FF3E3F"/>
          </a:solidFill>
        </p:spPr>
        <p:txBody>
          <a:bodyPr wrap="square" rtlCol="0">
            <a:spAutoFit/>
          </a:bodyPr>
          <a:lstStyle/>
          <a:p>
            <a:pPr algn="ctr"/>
            <a:r>
              <a:rPr lang="fr-FR" sz="4000" dirty="0">
                <a:solidFill>
                  <a:schemeClr val="bg1"/>
                </a:solidFill>
                <a:latin typeface="Helvetica" panose="020B0604020202020204" pitchFamily="34" charset="0"/>
                <a:cs typeface="Helvetica" panose="020B0604020202020204" pitchFamily="34" charset="0"/>
              </a:rPr>
              <a:t>…aux situations concrètes</a:t>
            </a:r>
          </a:p>
        </p:txBody>
      </p:sp>
      <p:sp>
        <p:nvSpPr>
          <p:cNvPr id="13" name="ZoneTexte 12">
            <a:extLst>
              <a:ext uri="{FF2B5EF4-FFF2-40B4-BE49-F238E27FC236}">
                <a16:creationId xmlns:a16="http://schemas.microsoft.com/office/drawing/2014/main" id="{85A4ECEB-6800-7646-B41E-963CC63299DE}"/>
              </a:ext>
            </a:extLst>
          </p:cNvPr>
          <p:cNvSpPr txBox="1"/>
          <p:nvPr/>
        </p:nvSpPr>
        <p:spPr>
          <a:xfrm>
            <a:off x="1235252" y="2190053"/>
            <a:ext cx="5224173" cy="3816429"/>
          </a:xfrm>
          <a:prstGeom prst="rect">
            <a:avLst/>
          </a:prstGeom>
          <a:noFill/>
        </p:spPr>
        <p:txBody>
          <a:bodyPr wrap="square">
            <a:spAutoFit/>
          </a:bodyPr>
          <a:lstStyle/>
          <a:p>
            <a:pPr algn="ctr"/>
            <a:r>
              <a:rPr lang="fr-FR" sz="1800" b="1" dirty="0">
                <a:solidFill>
                  <a:srgbClr val="000000"/>
                </a:solidFill>
                <a:effectLst/>
                <a:latin typeface="Arial" panose="020B0604020202020204" pitchFamily="34" charset="0"/>
                <a:ea typeface="Times New Roman" panose="02020603050405020304" pitchFamily="18" charset="0"/>
              </a:rPr>
              <a:t>Rapport du Président </a:t>
            </a:r>
            <a:br>
              <a:rPr lang="fr-FR" sz="1800" b="1" dirty="0">
                <a:solidFill>
                  <a:srgbClr val="000000"/>
                </a:solidFill>
                <a:effectLst/>
                <a:latin typeface="Arial" panose="020B0604020202020204" pitchFamily="34" charset="0"/>
                <a:ea typeface="Times New Roman" panose="02020603050405020304" pitchFamily="18" charset="0"/>
              </a:rPr>
            </a:br>
            <a:r>
              <a:rPr lang="fr-FR" sz="1800" b="1" dirty="0">
                <a:solidFill>
                  <a:srgbClr val="000000"/>
                </a:solidFill>
                <a:effectLst/>
                <a:latin typeface="Arial" panose="020B0604020202020204" pitchFamily="34" charset="0"/>
                <a:ea typeface="Times New Roman" panose="02020603050405020304" pitchFamily="18" charset="0"/>
              </a:rPr>
              <a:t>à l’Assemblée générale de son entreprise</a:t>
            </a:r>
          </a:p>
          <a:p>
            <a:pPr algn="ctr"/>
            <a:endParaRPr lang="fr-FR" sz="2000"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Tribune de dirigeant dans la presse</a:t>
            </a:r>
            <a:br>
              <a:rPr lang="fr-FR" sz="1800" dirty="0">
                <a:solidFill>
                  <a:srgbClr val="000000"/>
                </a:solidFill>
                <a:effectLst/>
                <a:latin typeface="Arial" panose="020B0604020202020204" pitchFamily="34" charset="0"/>
                <a:ea typeface="Times New Roman" panose="02020603050405020304" pitchFamily="18" charset="0"/>
              </a:rPr>
            </a:br>
            <a:r>
              <a:rPr lang="fr-FR" sz="1800" dirty="0">
                <a:solidFill>
                  <a:srgbClr val="000000"/>
                </a:solidFill>
                <a:effectLst/>
                <a:latin typeface="Arial" panose="020B0604020202020204" pitchFamily="34" charset="0"/>
                <a:ea typeface="Times New Roman" panose="02020603050405020304" pitchFamily="18" charset="0"/>
              </a:rPr>
              <a:t>Ex : la rubrique Idées Débats dans Les Echos</a:t>
            </a:r>
          </a:p>
          <a:p>
            <a:pPr algn="ctr"/>
            <a:endParaRPr lang="fr-FR" sz="2000"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Editorial dans le magazine interne </a:t>
            </a:r>
            <a:br>
              <a:rPr lang="fr-FR" sz="1800" b="1" dirty="0">
                <a:solidFill>
                  <a:srgbClr val="000000"/>
                </a:solidFill>
                <a:effectLst/>
                <a:latin typeface="Arial" panose="020B0604020202020204" pitchFamily="34" charset="0"/>
                <a:ea typeface="Times New Roman" panose="02020603050405020304" pitchFamily="18" charset="0"/>
              </a:rPr>
            </a:br>
            <a:r>
              <a:rPr lang="fr-FR" sz="1800" b="1" dirty="0">
                <a:solidFill>
                  <a:srgbClr val="000000"/>
                </a:solidFill>
                <a:effectLst/>
                <a:latin typeface="Arial" panose="020B0604020202020204" pitchFamily="34" charset="0"/>
                <a:ea typeface="Times New Roman" panose="02020603050405020304" pitchFamily="18" charset="0"/>
              </a:rPr>
              <a:t>ou le rapport intégré</a:t>
            </a:r>
          </a:p>
          <a:p>
            <a:pPr algn="ctr"/>
            <a:endParaRPr lang="fr-FR" sz="2000"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Préface d’ouvrage</a:t>
            </a:r>
            <a:br>
              <a:rPr lang="fr-FR" sz="1800" dirty="0">
                <a:solidFill>
                  <a:srgbClr val="000000"/>
                </a:solidFill>
                <a:effectLst/>
                <a:latin typeface="Arial" panose="020B0604020202020204" pitchFamily="34" charset="0"/>
                <a:ea typeface="Times New Roman" panose="02020603050405020304" pitchFamily="18" charset="0"/>
              </a:rPr>
            </a:br>
            <a:r>
              <a:rPr lang="fr-FR" dirty="0">
                <a:solidFill>
                  <a:srgbClr val="000000"/>
                </a:solidFill>
                <a:latin typeface="Arial" panose="020B0604020202020204" pitchFamily="34" charset="0"/>
                <a:ea typeface="Times New Roman" panose="02020603050405020304" pitchFamily="18" charset="0"/>
              </a:rPr>
              <a:t>E</a:t>
            </a:r>
            <a:r>
              <a:rPr lang="fr-FR" sz="1800" dirty="0">
                <a:solidFill>
                  <a:srgbClr val="000000"/>
                </a:solidFill>
                <a:effectLst/>
                <a:latin typeface="Arial" panose="020B0604020202020204" pitchFamily="34" charset="0"/>
                <a:ea typeface="Times New Roman" panose="02020603050405020304" pitchFamily="18" charset="0"/>
              </a:rPr>
              <a:t>x : l'ouvrage </a:t>
            </a:r>
            <a:r>
              <a:rPr lang="fr-FR" sz="1800" dirty="0" err="1">
                <a:solidFill>
                  <a:srgbClr val="000000"/>
                </a:solidFill>
                <a:effectLst/>
                <a:latin typeface="Arial" panose="020B0604020202020204" pitchFamily="34" charset="0"/>
                <a:ea typeface="Times New Roman" panose="02020603050405020304" pitchFamily="18" charset="0"/>
              </a:rPr>
              <a:t>Disruptez</a:t>
            </a:r>
            <a:r>
              <a:rPr lang="fr-FR" sz="1800" dirty="0">
                <a:solidFill>
                  <a:srgbClr val="000000"/>
                </a:solidFill>
                <a:effectLst/>
                <a:latin typeface="Arial" panose="020B0604020202020204" pitchFamily="34" charset="0"/>
                <a:ea typeface="Times New Roman" panose="02020603050405020304" pitchFamily="18" charset="0"/>
              </a:rPr>
              <a:t>-vous ! préfacé de Frédéric </a:t>
            </a:r>
            <a:r>
              <a:rPr lang="fr-FR" sz="1800" dirty="0" err="1">
                <a:solidFill>
                  <a:srgbClr val="000000"/>
                </a:solidFill>
                <a:effectLst/>
                <a:latin typeface="Arial" panose="020B0604020202020204" pitchFamily="34" charset="0"/>
                <a:ea typeface="Times New Roman" panose="02020603050405020304" pitchFamily="18" charset="0"/>
              </a:rPr>
              <a:t>Mazzella</a:t>
            </a:r>
            <a:r>
              <a:rPr lang="fr-FR" sz="1800" dirty="0">
                <a:solidFill>
                  <a:srgbClr val="000000"/>
                </a:solidFill>
                <a:effectLst/>
                <a:latin typeface="Arial" panose="020B0604020202020204" pitchFamily="34" charset="0"/>
                <a:ea typeface="Times New Roman" panose="02020603050405020304" pitchFamily="18" charset="0"/>
              </a:rPr>
              <a:t>, fondateur de </a:t>
            </a:r>
            <a:r>
              <a:rPr lang="fr-FR" sz="1800" dirty="0" err="1">
                <a:solidFill>
                  <a:srgbClr val="000000"/>
                </a:solidFill>
                <a:effectLst/>
                <a:latin typeface="Arial" panose="020B0604020202020204" pitchFamily="34" charset="0"/>
                <a:ea typeface="Times New Roman" panose="02020603050405020304" pitchFamily="18" charset="0"/>
              </a:rPr>
              <a:t>Blablacar</a:t>
            </a:r>
            <a:endParaRPr lang="fr-FR" sz="2000" dirty="0">
              <a:effectLst/>
              <a:latin typeface="Times New Roman" panose="02020603050405020304" pitchFamily="18" charset="0"/>
              <a:ea typeface="Times New Roman" panose="02020603050405020304" pitchFamily="18" charset="0"/>
            </a:endParaRPr>
          </a:p>
          <a:p>
            <a:pPr algn="ctr"/>
            <a:endParaRPr lang="fr-FR" sz="2000" dirty="0">
              <a:effectLst/>
              <a:latin typeface="Times New Roman" panose="02020603050405020304" pitchFamily="18" charset="0"/>
              <a:ea typeface="Times New Roman" panose="02020603050405020304" pitchFamily="18" charset="0"/>
            </a:endParaRPr>
          </a:p>
        </p:txBody>
      </p:sp>
      <p:sp>
        <p:nvSpPr>
          <p:cNvPr id="16" name="ZoneTexte 15">
            <a:extLst>
              <a:ext uri="{FF2B5EF4-FFF2-40B4-BE49-F238E27FC236}">
                <a16:creationId xmlns:a16="http://schemas.microsoft.com/office/drawing/2014/main" id="{BCA4E191-3601-B14C-A741-59C354F7CC84}"/>
              </a:ext>
            </a:extLst>
          </p:cNvPr>
          <p:cNvSpPr txBox="1"/>
          <p:nvPr/>
        </p:nvSpPr>
        <p:spPr>
          <a:xfrm>
            <a:off x="7010087" y="2094460"/>
            <a:ext cx="4966870" cy="4093428"/>
          </a:xfrm>
          <a:prstGeom prst="rect">
            <a:avLst/>
          </a:prstGeom>
          <a:noFill/>
        </p:spPr>
        <p:txBody>
          <a:bodyPr wrap="square">
            <a:spAutoFit/>
          </a:bodyPr>
          <a:lstStyle/>
          <a:p>
            <a:pPr algn="ctr"/>
            <a:r>
              <a:rPr lang="fr-FR" sz="1800" b="1" dirty="0">
                <a:solidFill>
                  <a:srgbClr val="000000"/>
                </a:solidFill>
                <a:effectLst/>
                <a:latin typeface="Arial" panose="020B0604020202020204" pitchFamily="34" charset="0"/>
                <a:ea typeface="Times New Roman" panose="02020603050405020304" pitchFamily="18" charset="0"/>
              </a:rPr>
              <a:t>Interventions lors de conférences</a:t>
            </a:r>
            <a:br>
              <a:rPr lang="fr-FR" sz="1800" dirty="0">
                <a:solidFill>
                  <a:srgbClr val="000000"/>
                </a:solidFill>
                <a:effectLst/>
                <a:latin typeface="Arial" panose="020B0604020202020204" pitchFamily="34" charset="0"/>
                <a:ea typeface="Times New Roman" panose="02020603050405020304" pitchFamily="18" charset="0"/>
              </a:rPr>
            </a:br>
            <a:r>
              <a:rPr lang="fr-FR" sz="1800" dirty="0">
                <a:solidFill>
                  <a:srgbClr val="000000"/>
                </a:solidFill>
                <a:effectLst/>
                <a:latin typeface="Arial" panose="020B0604020202020204" pitchFamily="34" charset="0"/>
                <a:ea typeface="Times New Roman" panose="02020603050405020304" pitchFamily="18" charset="0"/>
              </a:rPr>
              <a:t>Ex : le Forum économique mondial à Davos</a:t>
            </a:r>
            <a:br>
              <a:rPr lang="fr-FR" sz="1800" dirty="0">
                <a:solidFill>
                  <a:srgbClr val="000000"/>
                </a:solidFill>
                <a:effectLst/>
                <a:latin typeface="Arial" panose="020B0604020202020204" pitchFamily="34" charset="0"/>
                <a:ea typeface="Times New Roman" panose="02020603050405020304" pitchFamily="18" charset="0"/>
              </a:rPr>
            </a:br>
            <a:endParaRPr lang="fr-FR" sz="2000"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Relations avec la presse </a:t>
            </a:r>
            <a:br>
              <a:rPr lang="fr-FR" sz="1800" dirty="0">
                <a:solidFill>
                  <a:srgbClr val="000000"/>
                </a:solidFill>
                <a:effectLst/>
                <a:latin typeface="Arial" panose="020B0604020202020204" pitchFamily="34" charset="0"/>
                <a:ea typeface="Times New Roman" panose="02020603050405020304" pitchFamily="18" charset="0"/>
              </a:rPr>
            </a:br>
            <a:r>
              <a:rPr lang="fr-FR" sz="1800" dirty="0" err="1">
                <a:solidFill>
                  <a:srgbClr val="000000"/>
                </a:solidFill>
                <a:effectLst/>
                <a:latin typeface="Arial" panose="020B0604020202020204" pitchFamily="34" charset="0"/>
                <a:ea typeface="Times New Roman" panose="02020603050405020304" pitchFamily="18" charset="0"/>
              </a:rPr>
              <a:t>itw</a:t>
            </a:r>
            <a:r>
              <a:rPr lang="fr-FR" sz="1800" dirty="0">
                <a:solidFill>
                  <a:srgbClr val="000000"/>
                </a:solidFill>
                <a:effectLst/>
                <a:latin typeface="Arial" panose="020B0604020202020204" pitchFamily="34" charset="0"/>
                <a:ea typeface="Times New Roman" panose="02020603050405020304" pitchFamily="18" charset="0"/>
              </a:rPr>
              <a:t>, direct, etc.</a:t>
            </a:r>
            <a:br>
              <a:rPr lang="fr-FR" sz="1800" dirty="0">
                <a:solidFill>
                  <a:srgbClr val="000000"/>
                </a:solidFill>
                <a:effectLst/>
                <a:latin typeface="Arial" panose="020B0604020202020204" pitchFamily="34" charset="0"/>
                <a:ea typeface="Times New Roman" panose="02020603050405020304" pitchFamily="18" charset="0"/>
              </a:rPr>
            </a:br>
            <a:endParaRPr lang="fr-FR" sz="2000"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Relations investisseurs</a:t>
            </a:r>
            <a:br>
              <a:rPr lang="fr-FR" sz="1800" dirty="0">
                <a:solidFill>
                  <a:srgbClr val="000000"/>
                </a:solidFill>
                <a:effectLst/>
                <a:latin typeface="Arial" panose="020B0604020202020204" pitchFamily="34" charset="0"/>
                <a:ea typeface="Times New Roman" panose="02020603050405020304" pitchFamily="18" charset="0"/>
              </a:rPr>
            </a:br>
            <a:r>
              <a:rPr lang="fr-FR" sz="1800" dirty="0" err="1">
                <a:solidFill>
                  <a:srgbClr val="000000"/>
                </a:solidFill>
                <a:effectLst/>
                <a:latin typeface="Arial" panose="020B0604020202020204" pitchFamily="34" charset="0"/>
                <a:ea typeface="Times New Roman" panose="02020603050405020304" pitchFamily="18" charset="0"/>
              </a:rPr>
              <a:t>Roadshow</a:t>
            </a:r>
            <a:r>
              <a:rPr lang="fr-FR" sz="1800" dirty="0">
                <a:solidFill>
                  <a:srgbClr val="000000"/>
                </a:solidFill>
                <a:effectLst/>
                <a:latin typeface="Arial" panose="020B0604020202020204" pitchFamily="34" charset="0"/>
                <a:ea typeface="Times New Roman" panose="02020603050405020304" pitchFamily="18" charset="0"/>
              </a:rPr>
              <a:t>, présentation des résultats trimestriels, etc.</a:t>
            </a:r>
          </a:p>
          <a:p>
            <a:pPr algn="ctr"/>
            <a:endParaRPr lang="fr-FR" sz="2000" b="1"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Gestion de crise</a:t>
            </a:r>
          </a:p>
          <a:p>
            <a:pPr algn="ctr"/>
            <a:endParaRPr lang="fr-FR" sz="2000" dirty="0">
              <a:effectLst/>
              <a:latin typeface="Times New Roman" panose="02020603050405020304" pitchFamily="18" charset="0"/>
              <a:ea typeface="Times New Roman" panose="02020603050405020304" pitchFamily="18" charset="0"/>
            </a:endParaRPr>
          </a:p>
          <a:p>
            <a:pPr algn="ctr"/>
            <a:r>
              <a:rPr lang="fr-FR" sz="1800" b="1" dirty="0">
                <a:solidFill>
                  <a:srgbClr val="000000"/>
                </a:solidFill>
                <a:effectLst/>
                <a:latin typeface="Arial" panose="020B0604020202020204" pitchFamily="34" charset="0"/>
                <a:ea typeface="Times New Roman" panose="02020603050405020304" pitchFamily="18" charset="0"/>
              </a:rPr>
              <a:t>Post sur les réseaux sociaux via les comptes personnels du dirigeant</a:t>
            </a:r>
            <a:endParaRPr lang="fr-FR" sz="2000" b="1" dirty="0">
              <a:effectLst/>
              <a:latin typeface="Times New Roman" panose="02020603050405020304" pitchFamily="18" charset="0"/>
              <a:ea typeface="Times New Roman" panose="02020603050405020304" pitchFamily="18" charset="0"/>
            </a:endParaRPr>
          </a:p>
        </p:txBody>
      </p:sp>
      <p:cxnSp>
        <p:nvCxnSpPr>
          <p:cNvPr id="5" name="Connecteur droit 4">
            <a:extLst>
              <a:ext uri="{FF2B5EF4-FFF2-40B4-BE49-F238E27FC236}">
                <a16:creationId xmlns:a16="http://schemas.microsoft.com/office/drawing/2014/main" id="{DB5C944A-55D1-2140-8136-9253D91F6BF9}"/>
              </a:ext>
            </a:extLst>
          </p:cNvPr>
          <p:cNvCxnSpPr>
            <a:cxnSpLocks/>
          </p:cNvCxnSpPr>
          <p:nvPr/>
        </p:nvCxnSpPr>
        <p:spPr>
          <a:xfrm>
            <a:off x="6617775" y="1747520"/>
            <a:ext cx="0" cy="47014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564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2"/>
          <a:stretch>
            <a:fillRect/>
          </a:stretch>
        </p:blipFill>
        <p:spPr>
          <a:xfrm>
            <a:off x="158351" y="6187888"/>
            <a:ext cx="591472" cy="522257"/>
          </a:xfrm>
          <a:prstGeom prst="rect">
            <a:avLst/>
          </a:prstGeom>
        </p:spPr>
      </p:pic>
      <p:sp>
        <p:nvSpPr>
          <p:cNvPr id="17" name="ZoneTexte 16">
            <a:extLst>
              <a:ext uri="{FF2B5EF4-FFF2-40B4-BE49-F238E27FC236}">
                <a16:creationId xmlns:a16="http://schemas.microsoft.com/office/drawing/2014/main" id="{1671FDD3-613F-7645-8D37-0635F2449759}"/>
              </a:ext>
            </a:extLst>
          </p:cNvPr>
          <p:cNvSpPr txBox="1"/>
          <p:nvPr/>
        </p:nvSpPr>
        <p:spPr>
          <a:xfrm>
            <a:off x="9988550" y="295454"/>
            <a:ext cx="2203450" cy="523220"/>
          </a:xfrm>
          <a:prstGeom prst="rect">
            <a:avLst/>
          </a:prstGeom>
          <a:solidFill>
            <a:srgbClr val="FF3E3F"/>
          </a:solidFill>
        </p:spPr>
        <p:txBody>
          <a:bodyPr wrap="square" rtlCol="0">
            <a:spAutoFit/>
          </a:bodyPr>
          <a:lstStyle/>
          <a:p>
            <a:pPr algn="ctr"/>
            <a:r>
              <a:rPr lang="fr-FR" sz="2800" dirty="0">
                <a:solidFill>
                  <a:schemeClr val="bg1"/>
                </a:solidFill>
                <a:latin typeface="Helvetica" panose="020B0604020202020204" pitchFamily="34" charset="0"/>
                <a:cs typeface="Helvetica" panose="020B0604020202020204" pitchFamily="34" charset="0"/>
              </a:rPr>
              <a:t>Good buzz</a:t>
            </a:r>
          </a:p>
        </p:txBody>
      </p:sp>
      <p:pic>
        <p:nvPicPr>
          <p:cNvPr id="7" name="Image 6">
            <a:extLst>
              <a:ext uri="{FF2B5EF4-FFF2-40B4-BE49-F238E27FC236}">
                <a16:creationId xmlns:a16="http://schemas.microsoft.com/office/drawing/2014/main" id="{FC169BF1-F500-794C-99EB-CE7B3BBA338A}"/>
              </a:ext>
            </a:extLst>
          </p:cNvPr>
          <p:cNvPicPr>
            <a:picLocks noChangeAspect="1"/>
          </p:cNvPicPr>
          <p:nvPr/>
        </p:nvPicPr>
        <p:blipFill>
          <a:blip r:embed="rId3"/>
          <a:stretch>
            <a:fillRect/>
          </a:stretch>
        </p:blipFill>
        <p:spPr>
          <a:xfrm>
            <a:off x="2413163" y="1367229"/>
            <a:ext cx="8208170" cy="4994829"/>
          </a:xfrm>
          <a:prstGeom prst="rect">
            <a:avLst/>
          </a:prstGeom>
        </p:spPr>
      </p:pic>
      <p:pic>
        <p:nvPicPr>
          <p:cNvPr id="8194" name="Picture 2" descr="Flèche ou sourire: quel message est caché dans le logo Amazon?">
            <a:extLst>
              <a:ext uri="{FF2B5EF4-FFF2-40B4-BE49-F238E27FC236}">
                <a16:creationId xmlns:a16="http://schemas.microsoft.com/office/drawing/2014/main" id="{8CBA1DBF-C35F-A242-AE9B-3EC9AFA3B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754" y="272309"/>
            <a:ext cx="2203450" cy="92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6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2"/>
          <a:stretch>
            <a:fillRect/>
          </a:stretch>
        </p:blipFill>
        <p:spPr>
          <a:xfrm>
            <a:off x="158351" y="6187888"/>
            <a:ext cx="591472" cy="522257"/>
          </a:xfrm>
          <a:prstGeom prst="rect">
            <a:avLst/>
          </a:prstGeom>
        </p:spPr>
      </p:pic>
      <p:sp>
        <p:nvSpPr>
          <p:cNvPr id="17" name="ZoneTexte 16">
            <a:extLst>
              <a:ext uri="{FF2B5EF4-FFF2-40B4-BE49-F238E27FC236}">
                <a16:creationId xmlns:a16="http://schemas.microsoft.com/office/drawing/2014/main" id="{1671FDD3-613F-7645-8D37-0635F2449759}"/>
              </a:ext>
            </a:extLst>
          </p:cNvPr>
          <p:cNvSpPr txBox="1"/>
          <p:nvPr/>
        </p:nvSpPr>
        <p:spPr>
          <a:xfrm>
            <a:off x="9988550" y="295454"/>
            <a:ext cx="2203450" cy="523220"/>
          </a:xfrm>
          <a:prstGeom prst="rect">
            <a:avLst/>
          </a:prstGeom>
          <a:solidFill>
            <a:srgbClr val="FF3E3F"/>
          </a:solidFill>
        </p:spPr>
        <p:txBody>
          <a:bodyPr wrap="square" rtlCol="0">
            <a:spAutoFit/>
          </a:bodyPr>
          <a:lstStyle/>
          <a:p>
            <a:pPr algn="ctr"/>
            <a:r>
              <a:rPr lang="fr-FR" sz="2800" dirty="0">
                <a:solidFill>
                  <a:schemeClr val="bg1"/>
                </a:solidFill>
                <a:latin typeface="Helvetica" panose="020B0604020202020204" pitchFamily="34" charset="0"/>
                <a:cs typeface="Helvetica" panose="020B0604020202020204" pitchFamily="34" charset="0"/>
              </a:rPr>
              <a:t>Good buzz</a:t>
            </a:r>
          </a:p>
        </p:txBody>
      </p:sp>
      <p:sp>
        <p:nvSpPr>
          <p:cNvPr id="10" name="ZoneTexte 9">
            <a:extLst>
              <a:ext uri="{FF2B5EF4-FFF2-40B4-BE49-F238E27FC236}">
                <a16:creationId xmlns:a16="http://schemas.microsoft.com/office/drawing/2014/main" id="{08E006F5-A5C9-8048-9490-5DEC729D6719}"/>
              </a:ext>
            </a:extLst>
          </p:cNvPr>
          <p:cNvSpPr txBox="1"/>
          <p:nvPr/>
        </p:nvSpPr>
        <p:spPr>
          <a:xfrm>
            <a:off x="1790690" y="1311900"/>
            <a:ext cx="9044831" cy="646331"/>
          </a:xfrm>
          <a:prstGeom prst="rect">
            <a:avLst/>
          </a:prstGeom>
          <a:noFill/>
        </p:spPr>
        <p:txBody>
          <a:bodyPr wrap="square">
            <a:spAutoFit/>
          </a:bodyPr>
          <a:lstStyle/>
          <a:p>
            <a:pPr algn="ctr"/>
            <a:r>
              <a:rPr lang="fr-FR" b="1" dirty="0">
                <a:latin typeface="Arial" panose="020B0604020202020204" pitchFamily="34" charset="0"/>
                <a:cs typeface="Arial" panose="020B0604020202020204" pitchFamily="34" charset="0"/>
              </a:rPr>
              <a:t>Le discours d’Emmanuel </a:t>
            </a:r>
            <a:r>
              <a:rPr lang="fr-FR" b="1" dirty="0" err="1">
                <a:latin typeface="Arial" panose="020B0604020202020204" pitchFamily="34" charset="0"/>
                <a:cs typeface="Arial" panose="020B0604020202020204" pitchFamily="34" charset="0"/>
              </a:rPr>
              <a:t>Faber</a:t>
            </a:r>
            <a:r>
              <a:rPr lang="fr-FR" b="1" dirty="0">
                <a:latin typeface="Arial" panose="020B0604020202020204" pitchFamily="34" charset="0"/>
                <a:cs typeface="Arial" panose="020B0604020202020204" pitchFamily="34" charset="0"/>
              </a:rPr>
              <a:t>, ex-PDG de Danone,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lors de la cérémonie de remise des diplômes à HEC, en 2016 </a:t>
            </a:r>
          </a:p>
        </p:txBody>
      </p:sp>
      <p:pic>
        <p:nvPicPr>
          <p:cNvPr id="5" name="Image 4">
            <a:extLst>
              <a:ext uri="{FF2B5EF4-FFF2-40B4-BE49-F238E27FC236}">
                <a16:creationId xmlns:a16="http://schemas.microsoft.com/office/drawing/2014/main" id="{8F78E99A-EB3F-EA45-B830-781295D2A17A}"/>
              </a:ext>
            </a:extLst>
          </p:cNvPr>
          <p:cNvPicPr>
            <a:picLocks noChangeAspect="1"/>
          </p:cNvPicPr>
          <p:nvPr/>
        </p:nvPicPr>
        <p:blipFill>
          <a:blip r:embed="rId3"/>
          <a:stretch>
            <a:fillRect/>
          </a:stretch>
        </p:blipFill>
        <p:spPr>
          <a:xfrm>
            <a:off x="2934451" y="2418607"/>
            <a:ext cx="6757307" cy="3763563"/>
          </a:xfrm>
          <a:prstGeom prst="rect">
            <a:avLst/>
          </a:prstGeom>
        </p:spPr>
      </p:pic>
      <p:pic>
        <p:nvPicPr>
          <p:cNvPr id="10242" name="Picture 2" descr="Le nouveau logo Danone incarne une dynamique positive">
            <a:extLst>
              <a:ext uri="{FF2B5EF4-FFF2-40B4-BE49-F238E27FC236}">
                <a16:creationId xmlns:a16="http://schemas.microsoft.com/office/drawing/2014/main" id="{2DEEEA7C-31AC-994C-9C3A-35FC59C0C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761" y="167565"/>
            <a:ext cx="3057958" cy="133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6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51BCD-6FD2-D64F-9D61-5DB8CD346528}"/>
              </a:ext>
            </a:extLst>
          </p:cNvPr>
          <p:cNvSpPr/>
          <p:nvPr/>
        </p:nvSpPr>
        <p:spPr>
          <a:xfrm>
            <a:off x="0" y="0"/>
            <a:ext cx="90817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Helvetica" panose="020B0604020202020204" pitchFamily="34" charset="0"/>
              <a:cs typeface="Helvetica" panose="020B0604020202020204" pitchFamily="34" charset="0"/>
            </a:endParaRPr>
          </a:p>
        </p:txBody>
      </p:sp>
      <p:pic>
        <p:nvPicPr>
          <p:cNvPr id="11" name="Image 10">
            <a:extLst>
              <a:ext uri="{FF2B5EF4-FFF2-40B4-BE49-F238E27FC236}">
                <a16:creationId xmlns:a16="http://schemas.microsoft.com/office/drawing/2014/main" id="{A5FA4AF9-B6E1-2C47-BB05-47555753E647}"/>
              </a:ext>
            </a:extLst>
          </p:cNvPr>
          <p:cNvPicPr>
            <a:picLocks noChangeAspect="1"/>
          </p:cNvPicPr>
          <p:nvPr/>
        </p:nvPicPr>
        <p:blipFill>
          <a:blip r:embed="rId2"/>
          <a:stretch>
            <a:fillRect/>
          </a:stretch>
        </p:blipFill>
        <p:spPr>
          <a:xfrm>
            <a:off x="158351" y="6187888"/>
            <a:ext cx="591472" cy="522257"/>
          </a:xfrm>
          <a:prstGeom prst="rect">
            <a:avLst/>
          </a:prstGeom>
        </p:spPr>
      </p:pic>
      <p:sp>
        <p:nvSpPr>
          <p:cNvPr id="17" name="ZoneTexte 16">
            <a:extLst>
              <a:ext uri="{FF2B5EF4-FFF2-40B4-BE49-F238E27FC236}">
                <a16:creationId xmlns:a16="http://schemas.microsoft.com/office/drawing/2014/main" id="{1671FDD3-613F-7645-8D37-0635F2449759}"/>
              </a:ext>
            </a:extLst>
          </p:cNvPr>
          <p:cNvSpPr txBox="1"/>
          <p:nvPr/>
        </p:nvSpPr>
        <p:spPr>
          <a:xfrm>
            <a:off x="9988550" y="295454"/>
            <a:ext cx="2203450" cy="523220"/>
          </a:xfrm>
          <a:prstGeom prst="rect">
            <a:avLst/>
          </a:prstGeom>
          <a:solidFill>
            <a:srgbClr val="FF3E3F"/>
          </a:solidFill>
        </p:spPr>
        <p:txBody>
          <a:bodyPr wrap="square" rtlCol="0">
            <a:spAutoFit/>
          </a:bodyPr>
          <a:lstStyle/>
          <a:p>
            <a:pPr algn="ctr"/>
            <a:r>
              <a:rPr lang="fr-FR" sz="2800" dirty="0">
                <a:solidFill>
                  <a:schemeClr val="bg1"/>
                </a:solidFill>
                <a:latin typeface="Helvetica" panose="020B0604020202020204" pitchFamily="34" charset="0"/>
                <a:cs typeface="Helvetica" panose="020B0604020202020204" pitchFamily="34" charset="0"/>
              </a:rPr>
              <a:t>Good buzz</a:t>
            </a:r>
          </a:p>
        </p:txBody>
      </p:sp>
      <p:sp>
        <p:nvSpPr>
          <p:cNvPr id="10" name="ZoneTexte 9">
            <a:extLst>
              <a:ext uri="{FF2B5EF4-FFF2-40B4-BE49-F238E27FC236}">
                <a16:creationId xmlns:a16="http://schemas.microsoft.com/office/drawing/2014/main" id="{08E006F5-A5C9-8048-9490-5DEC729D6719}"/>
              </a:ext>
            </a:extLst>
          </p:cNvPr>
          <p:cNvSpPr txBox="1"/>
          <p:nvPr/>
        </p:nvSpPr>
        <p:spPr>
          <a:xfrm>
            <a:off x="1790689" y="1504405"/>
            <a:ext cx="9044831" cy="646331"/>
          </a:xfrm>
          <a:prstGeom prst="rect">
            <a:avLst/>
          </a:prstGeom>
          <a:noFill/>
        </p:spPr>
        <p:txBody>
          <a:bodyPr wrap="square">
            <a:spAutoFit/>
          </a:bodyPr>
          <a:lstStyle/>
          <a:p>
            <a:pPr algn="ctr"/>
            <a:r>
              <a:rPr lang="fr-FR" dirty="0">
                <a:latin typeface="Arial" panose="020B0604020202020204" pitchFamily="34" charset="0"/>
                <a:cs typeface="Arial" panose="020B0604020202020204" pitchFamily="34" charset="0"/>
              </a:rPr>
              <a:t>L’émission interne </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pour le départ de Stéphane Richard, ex PDG d’Orange</a:t>
            </a:r>
            <a:endParaRPr lang="fr-FR"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73634FA-C5E0-FD42-9D83-35D091893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408" y="310451"/>
            <a:ext cx="1014563" cy="101644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6D1C136-7168-674D-920C-594EB9F52ED0}"/>
              </a:ext>
            </a:extLst>
          </p:cNvPr>
          <p:cNvPicPr>
            <a:picLocks noChangeAspect="1"/>
          </p:cNvPicPr>
          <p:nvPr/>
        </p:nvPicPr>
        <p:blipFill>
          <a:blip r:embed="rId4"/>
          <a:stretch>
            <a:fillRect/>
          </a:stretch>
        </p:blipFill>
        <p:spPr>
          <a:xfrm>
            <a:off x="1966535" y="2930801"/>
            <a:ext cx="5803412" cy="3257087"/>
          </a:xfrm>
          <a:prstGeom prst="rect">
            <a:avLst/>
          </a:prstGeom>
        </p:spPr>
      </p:pic>
      <p:pic>
        <p:nvPicPr>
          <p:cNvPr id="6" name="Image 5">
            <a:extLst>
              <a:ext uri="{FF2B5EF4-FFF2-40B4-BE49-F238E27FC236}">
                <a16:creationId xmlns:a16="http://schemas.microsoft.com/office/drawing/2014/main" id="{7042DBB6-7A3D-AA46-A539-760EBA7F2FAB}"/>
              </a:ext>
            </a:extLst>
          </p:cNvPr>
          <p:cNvPicPr>
            <a:picLocks noChangeAspect="1"/>
          </p:cNvPicPr>
          <p:nvPr/>
        </p:nvPicPr>
        <p:blipFill rotWithShape="1">
          <a:blip r:embed="rId5"/>
          <a:srcRect l="24964" r="23525"/>
          <a:stretch/>
        </p:blipFill>
        <p:spPr>
          <a:xfrm>
            <a:off x="8234180" y="2930801"/>
            <a:ext cx="2996241" cy="3257087"/>
          </a:xfrm>
          <a:prstGeom prst="rect">
            <a:avLst/>
          </a:prstGeom>
        </p:spPr>
      </p:pic>
    </p:spTree>
    <p:extLst>
      <p:ext uri="{BB962C8B-B14F-4D97-AF65-F5344CB8AC3E}">
        <p14:creationId xmlns:p14="http://schemas.microsoft.com/office/powerpoint/2010/main" val="35343480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{F8B034FB-1CCE-0140-8260-0EC7ED24D584}tf16401369</Template>
  <TotalTime>3792</TotalTime>
  <Words>1032</Words>
  <Application>Microsoft Office PowerPoint</Application>
  <PresentationFormat>Grand écran</PresentationFormat>
  <Paragraphs>174</Paragraphs>
  <Slides>34</Slides>
  <Notes>12</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MERCI !</dc:title>
  <dc:creator>Agathe Keller</dc:creator>
  <cp:lastModifiedBy>Eléonore DUMONT</cp:lastModifiedBy>
  <cp:revision>1024</cp:revision>
  <dcterms:created xsi:type="dcterms:W3CDTF">2020-04-23T13:58:50Z</dcterms:created>
  <dcterms:modified xsi:type="dcterms:W3CDTF">2022-05-31T14:29:47Z</dcterms:modified>
</cp:coreProperties>
</file>